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8229600" cx="14630400"/>
  <p:notesSz cx="8229600" cy="14630400"/>
  <p:embeddedFontLst>
    <p:embeddedFont>
      <p:font typeface="Geist"/>
      <p:regular r:id="rId25"/>
      <p:bold r:id="rId26"/>
    </p:embeddedFont>
    <p:embeddedFont>
      <p:font typeface="Geist Medium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eist-bold.fntdata"/><Relationship Id="rId25" Type="http://schemas.openxmlformats.org/officeDocument/2006/relationships/font" Target="fonts/Geist-regular.fntdata"/><Relationship Id="rId28" Type="http://schemas.openxmlformats.org/officeDocument/2006/relationships/font" Target="fonts/GeistMedium-bold.fntdata"/><Relationship Id="rId27" Type="http://schemas.openxmlformats.org/officeDocument/2006/relationships/font" Target="fonts/Geist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b2cda5a5a8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b2cda5a5a8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b2cda5a5a8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b75d65e882_24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b75d65e882_24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b75d65e882_24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b75d65e882_8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b75d65e882_8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b75d65e882_8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b75d65e882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b75d65e882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b75d65e882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75d65e882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b75d65e882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b75d65e882_6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b75d65e882_19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b75d65e882_19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b75d65e882_19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b2cda5a5a8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b2cda5a5a8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b2cda5a5a8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b2cda5a5a8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b2cda5a5a8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b2cda5a5a8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b2cda5a5a8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b2cda5a5a8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b2cda5a5a8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2cda5a5a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b2cda5a5a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3b2cda5a5a8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>
            <p:ph idx="2" type="pic"/>
          </p:nvPr>
        </p:nvSpPr>
        <p:spPr>
          <a:xfrm>
            <a:off x="5545938" y="15193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1.jpg"/><Relationship Id="rId4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Relationship Id="rId7" Type="http://schemas.openxmlformats.org/officeDocument/2006/relationships/image" Target="../media/image60.png"/><Relationship Id="rId8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9.png"/><Relationship Id="rId4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73.png"/><Relationship Id="rId6" Type="http://schemas.openxmlformats.org/officeDocument/2006/relationships/image" Target="../media/image63.png"/><Relationship Id="rId7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74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Relationship Id="rId9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7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jaysingh78/-InsurAI-Corporate-Policy-Automation-and-Intelligence-System-" TargetMode="External"/><Relationship Id="rId4" Type="http://schemas.openxmlformats.org/officeDocument/2006/relationships/hyperlink" Target="https://github.com/amarkumarsharma/Infosys_InsurAI-Corporate-Policy-Automation-and-Intelligence-System" TargetMode="External"/><Relationship Id="rId5" Type="http://schemas.openxmlformats.org/officeDocument/2006/relationships/hyperlink" Target="https://github.com/Priya2247/InsurAi-Corporate-Policy-Automation-and-Intelligence-System.git" TargetMode="External"/><Relationship Id="rId6" Type="http://schemas.openxmlformats.org/officeDocument/2006/relationships/hyperlink" Target="https://github.com/Selenecoder/-InsurAI-Corporate-Policy-Automation-and-Intelligence-System-" TargetMode="External"/><Relationship Id="rId7" Type="http://schemas.openxmlformats.org/officeDocument/2006/relationships/hyperlink" Target="https://github.com/samirshaikh789/InsurAI-Corporate-Policy-Automation-and-Intelligence-System#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Relationship Id="rId8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793790" y="2912745"/>
            <a:ext cx="7556421" cy="1474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i="0" lang="en-US" sz="44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InsurAI - Corporate Policy Automation System</a:t>
            </a:r>
            <a:endParaRPr b="0" i="0" sz="445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342300" y="5256300"/>
            <a:ext cx="8007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20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Transforming enterprise insurance management through intelligent automation and real-time transparency</a:t>
            </a:r>
            <a:endParaRPr b="0" i="0" sz="2050" u="none" cap="none" strike="noStrike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t/>
            </a:r>
            <a:endParaRPr sz="2050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20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      </a:t>
            </a:r>
            <a:endParaRPr sz="2050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/>
          <p:nvPr/>
        </p:nvSpPr>
        <p:spPr>
          <a:xfrm>
            <a:off x="12376517" y="7601434"/>
            <a:ext cx="2234700" cy="5898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25555"/>
              </a:solidFill>
            </a:endParaRPr>
          </a:p>
        </p:txBody>
      </p:sp>
      <p:sp>
        <p:nvSpPr>
          <p:cNvPr id="296" name="Google Shape;296;p23"/>
          <p:cNvSpPr/>
          <p:nvPr/>
        </p:nvSpPr>
        <p:spPr>
          <a:xfrm>
            <a:off x="12317206" y="7576576"/>
            <a:ext cx="2294100" cy="6147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555"/>
              </a:solidFill>
            </a:endParaRPr>
          </a:p>
        </p:txBody>
      </p:sp>
      <p:pic>
        <p:nvPicPr>
          <p:cNvPr descr="chage the background of this image to  black background " id="297" name="Google Shape;2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700" y="0"/>
            <a:ext cx="930432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/>
          <p:nvPr/>
        </p:nvSpPr>
        <p:spPr>
          <a:xfrm>
            <a:off x="12317206" y="7576576"/>
            <a:ext cx="2294100" cy="614700"/>
          </a:xfrm>
          <a:prstGeom prst="rect">
            <a:avLst/>
          </a:prstGeom>
          <a:solidFill>
            <a:srgbClr val="010101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555"/>
              </a:solidFill>
            </a:endParaRPr>
          </a:p>
        </p:txBody>
      </p:sp>
      <p:pic>
        <p:nvPicPr>
          <p:cNvPr id="299" name="Google Shape;2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08" y="152400"/>
            <a:ext cx="4867800" cy="7924799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12317206" y="7576576"/>
            <a:ext cx="2294100" cy="6147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555"/>
              </a:solidFill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825" y="292025"/>
            <a:ext cx="7029952" cy="63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75" y="568100"/>
            <a:ext cx="7197401" cy="45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63" y="368350"/>
            <a:ext cx="14494474" cy="68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5" title="mil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500" y="1285875"/>
            <a:ext cx="1202055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0650"/>
            <a:ext cx="14630401" cy="677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/>
          <p:nvPr/>
        </p:nvSpPr>
        <p:spPr>
          <a:xfrm>
            <a:off x="12113018" y="7536425"/>
            <a:ext cx="2440800" cy="6549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555"/>
              </a:solidFill>
            </a:endParaRPr>
          </a:p>
        </p:txBody>
      </p:sp>
      <p:pic>
        <p:nvPicPr>
          <p:cNvPr id="327" name="Google Shape;3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0350" y="686276"/>
            <a:ext cx="4895951" cy="7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183" y="956997"/>
            <a:ext cx="4662399" cy="8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98" y="1874275"/>
            <a:ext cx="8812775" cy="598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1050" y="4936075"/>
            <a:ext cx="5360425" cy="292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37139" y="1526751"/>
            <a:ext cx="5234551" cy="241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47207" y="4305027"/>
            <a:ext cx="3893372" cy="693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16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325" y="2594050"/>
            <a:ext cx="11865499" cy="430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4917" y="0"/>
            <a:ext cx="5743117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90118" cy="211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75" y="2266449"/>
            <a:ext cx="8359076" cy="16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538" y="4132125"/>
            <a:ext cx="8428351" cy="16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163" y="5997799"/>
            <a:ext cx="8504099" cy="132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/>
          <p:nvPr/>
        </p:nvSpPr>
        <p:spPr>
          <a:xfrm>
            <a:off x="12170568" y="7536425"/>
            <a:ext cx="2440800" cy="6549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555"/>
              </a:solidFill>
            </a:endParaRPr>
          </a:p>
        </p:txBody>
      </p:sp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049" y="346788"/>
            <a:ext cx="7703138" cy="7384024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75" y="209450"/>
            <a:ext cx="6227476" cy="76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/>
          <p:nvPr/>
        </p:nvSpPr>
        <p:spPr>
          <a:xfrm>
            <a:off x="1120021" y="538639"/>
            <a:ext cx="1708904" cy="320992"/>
          </a:xfrm>
          <a:prstGeom prst="roundRect">
            <a:avLst>
              <a:gd fmla="val 20505" name="adj"/>
            </a:avLst>
          </a:prstGeom>
          <a:solidFill>
            <a:srgbClr val="0019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65" name="Google Shape;3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536" y="620792"/>
            <a:ext cx="156686" cy="15668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/>
          <p:nvPr/>
        </p:nvSpPr>
        <p:spPr>
          <a:xfrm>
            <a:off x="1472565" y="597337"/>
            <a:ext cx="1238845" cy="203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200"/>
              <a:buFont typeface="Geist"/>
              <a:buNone/>
            </a:pPr>
            <a:r>
              <a:rPr b="0" i="0" lang="en-US" sz="1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AI INTELLIGENCE</a:t>
            </a:r>
            <a:endParaRPr b="0" i="0" sz="1200" u="none" cap="none" strike="noStrike"/>
          </a:p>
        </p:txBody>
      </p:sp>
      <p:sp>
        <p:nvSpPr>
          <p:cNvPr id="367" name="Google Shape;367;p31"/>
          <p:cNvSpPr/>
          <p:nvPr/>
        </p:nvSpPr>
        <p:spPr>
          <a:xfrm>
            <a:off x="4899433" y="519325"/>
            <a:ext cx="58356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4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050"/>
              <a:buFont typeface="Geist"/>
              <a:buNone/>
            </a:pPr>
            <a:r>
              <a:rPr b="1" i="0" lang="en-US" sz="33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Fraud Detection Engine</a:t>
            </a:r>
            <a:endParaRPr b="0" i="0" sz="3350" u="none" cap="none" strike="noStrike"/>
          </a:p>
        </p:txBody>
      </p:sp>
      <p:sp>
        <p:nvSpPr>
          <p:cNvPr id="368" name="Google Shape;368;p31"/>
          <p:cNvSpPr/>
          <p:nvPr/>
        </p:nvSpPr>
        <p:spPr>
          <a:xfrm>
            <a:off x="1624243" y="2028631"/>
            <a:ext cx="26052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900"/>
              <a:buFont typeface="Geist"/>
              <a:buNone/>
            </a:pPr>
            <a:r>
              <a:rPr b="1" i="0" lang="en-US" sz="19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Duplicate Detection</a:t>
            </a:r>
            <a:endParaRPr b="0" i="0" sz="1900" u="none" cap="none" strike="noStrike"/>
          </a:p>
        </p:txBody>
      </p:sp>
      <p:sp>
        <p:nvSpPr>
          <p:cNvPr id="369" name="Google Shape;369;p31"/>
          <p:cNvSpPr/>
          <p:nvPr/>
        </p:nvSpPr>
        <p:spPr>
          <a:xfrm>
            <a:off x="257700" y="2492991"/>
            <a:ext cx="3971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Identifies repeated claim submissions</a:t>
            </a:r>
            <a:endParaRPr b="0" i="0" sz="1500" u="none" cap="none" strike="noStrike"/>
          </a:p>
        </p:txBody>
      </p:sp>
      <p:pic>
        <p:nvPicPr>
          <p:cNvPr descr="preencoded.png" id="370" name="Google Shape;37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1892" y="1319725"/>
            <a:ext cx="4613668" cy="4619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4344" y="2150461"/>
            <a:ext cx="311741" cy="31215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1"/>
          <p:cNvSpPr/>
          <p:nvPr/>
        </p:nvSpPr>
        <p:spPr>
          <a:xfrm>
            <a:off x="9468059" y="2028631"/>
            <a:ext cx="26052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900"/>
              <a:buFont typeface="Geist"/>
              <a:buNone/>
            </a:pPr>
            <a:r>
              <a:rPr b="1" i="0" lang="en-US" sz="19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Anomaly Analysis</a:t>
            </a:r>
            <a:endParaRPr b="0" i="0" sz="1900" u="none" cap="none" strike="noStrike"/>
          </a:p>
        </p:txBody>
      </p:sp>
      <p:sp>
        <p:nvSpPr>
          <p:cNvPr id="373" name="Google Shape;373;p31"/>
          <p:cNvSpPr/>
          <p:nvPr/>
        </p:nvSpPr>
        <p:spPr>
          <a:xfrm>
            <a:off x="9468059" y="2492991"/>
            <a:ext cx="3971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Flags unusual claim amounts</a:t>
            </a:r>
            <a:endParaRPr b="0" i="0" sz="1500" u="none" cap="none" strike="noStrike"/>
          </a:p>
        </p:txBody>
      </p:sp>
      <p:pic>
        <p:nvPicPr>
          <p:cNvPr descr="preencoded.png" id="374" name="Google Shape;37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1892" y="1319725"/>
            <a:ext cx="4613668" cy="4619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13922" y="2543664"/>
            <a:ext cx="311741" cy="31215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1"/>
          <p:cNvSpPr/>
          <p:nvPr/>
        </p:nvSpPr>
        <p:spPr>
          <a:xfrm>
            <a:off x="9468059" y="4494901"/>
            <a:ext cx="26052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900"/>
              <a:buFont typeface="Geist"/>
              <a:buNone/>
            </a:pPr>
            <a:r>
              <a:rPr b="1" i="0" lang="en-US" sz="19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Pattern Recognition</a:t>
            </a:r>
            <a:endParaRPr b="0" i="0" sz="1900" u="none" cap="none" strike="noStrike"/>
          </a:p>
        </p:txBody>
      </p:sp>
      <p:sp>
        <p:nvSpPr>
          <p:cNvPr id="377" name="Google Shape;377;p31"/>
          <p:cNvSpPr/>
          <p:nvPr/>
        </p:nvSpPr>
        <p:spPr>
          <a:xfrm>
            <a:off x="9468059" y="4959261"/>
            <a:ext cx="3971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Detects suspicious behavior trends</a:t>
            </a:r>
            <a:endParaRPr b="0" i="0" sz="1500" u="none" cap="none" strike="noStrike"/>
          </a:p>
        </p:txBody>
      </p:sp>
      <p:pic>
        <p:nvPicPr>
          <p:cNvPr descr="preencoded.png" id="378" name="Google Shape;37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892" y="1319725"/>
            <a:ext cx="4613668" cy="4619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1238" y="4796208"/>
            <a:ext cx="311741" cy="31215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/>
          <p:nvPr/>
        </p:nvSpPr>
        <p:spPr>
          <a:xfrm>
            <a:off x="1624243" y="4494901"/>
            <a:ext cx="26052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900"/>
              <a:buFont typeface="Geist"/>
              <a:buNone/>
            </a:pPr>
            <a:r>
              <a:rPr b="1" i="0" lang="en-US" sz="19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Risk Scoring</a:t>
            </a:r>
            <a:endParaRPr b="0" i="0" sz="1900" u="none" cap="none" strike="noStrike"/>
          </a:p>
        </p:txBody>
      </p:sp>
      <p:sp>
        <p:nvSpPr>
          <p:cNvPr id="381" name="Google Shape;381;p31"/>
          <p:cNvSpPr/>
          <p:nvPr/>
        </p:nvSpPr>
        <p:spPr>
          <a:xfrm>
            <a:off x="257700" y="4959261"/>
            <a:ext cx="3971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Assigns confidence levels to claims</a:t>
            </a:r>
            <a:endParaRPr b="0" i="0" sz="1500" u="none" cap="none" strike="noStrike"/>
          </a:p>
        </p:txBody>
      </p:sp>
      <p:pic>
        <p:nvPicPr>
          <p:cNvPr descr="preencoded.png" id="382" name="Google Shape;382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41892" y="1319725"/>
            <a:ext cx="4613668" cy="4619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3" name="Google Shape;383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71660" y="4403006"/>
            <a:ext cx="311741" cy="31215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1"/>
          <p:cNvSpPr/>
          <p:nvPr/>
        </p:nvSpPr>
        <p:spPr>
          <a:xfrm>
            <a:off x="641364" y="6382783"/>
            <a:ext cx="3036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1900"/>
              <a:buFont typeface="Geist"/>
              <a:buNone/>
            </a:pPr>
            <a:r>
              <a:rPr b="1" i="0" lang="en-US" sz="190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Current Implementation</a:t>
            </a:r>
            <a:endParaRPr b="0" i="0" sz="1900" u="none" cap="none" strike="noStrike"/>
          </a:p>
        </p:txBody>
      </p:sp>
      <p:sp>
        <p:nvSpPr>
          <p:cNvPr id="385" name="Google Shape;385;p31"/>
          <p:cNvSpPr/>
          <p:nvPr/>
        </p:nvSpPr>
        <p:spPr>
          <a:xfrm>
            <a:off x="641364" y="6930603"/>
            <a:ext cx="63369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Rule-based logic engine with configurable thresholds and validation criteria</a:t>
            </a:r>
            <a:endParaRPr b="0" i="0" sz="1500" u="none" cap="none" strike="noStrike"/>
          </a:p>
        </p:txBody>
      </p:sp>
      <p:sp>
        <p:nvSpPr>
          <p:cNvPr id="386" name="Google Shape;386;p31"/>
          <p:cNvSpPr/>
          <p:nvPr/>
        </p:nvSpPr>
        <p:spPr>
          <a:xfrm>
            <a:off x="7494728" y="6382783"/>
            <a:ext cx="26052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1900"/>
              <a:buFont typeface="Geist"/>
              <a:buNone/>
            </a:pPr>
            <a:r>
              <a:rPr b="1" i="0" lang="en-US" sz="190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Future Roadmap</a:t>
            </a:r>
            <a:endParaRPr b="0" i="0" sz="1900" u="none" cap="none" strike="noStrike"/>
          </a:p>
        </p:txBody>
      </p:sp>
      <p:sp>
        <p:nvSpPr>
          <p:cNvPr id="387" name="Google Shape;387;p31"/>
          <p:cNvSpPr/>
          <p:nvPr/>
        </p:nvSpPr>
        <p:spPr>
          <a:xfrm>
            <a:off x="7494728" y="6930603"/>
            <a:ext cx="63369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Machine learning models trained on historical claim data for predictive accuracy</a:t>
            </a:r>
            <a:endParaRPr b="0" i="0" sz="1500" u="none" cap="none" strike="noStrike"/>
          </a:p>
        </p:txBody>
      </p:sp>
      <p:sp>
        <p:nvSpPr>
          <p:cNvPr id="388" name="Google Shape;388;p31"/>
          <p:cNvSpPr/>
          <p:nvPr/>
        </p:nvSpPr>
        <p:spPr>
          <a:xfrm>
            <a:off x="12113018" y="7536425"/>
            <a:ext cx="2440800" cy="6549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55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4" name="Google Shape;3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2"/>
          <p:cNvSpPr/>
          <p:nvPr/>
        </p:nvSpPr>
        <p:spPr>
          <a:xfrm>
            <a:off x="6108975" y="452000"/>
            <a:ext cx="62760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500"/>
              <a:buFont typeface="Geist"/>
              <a:buNone/>
            </a:pPr>
            <a:r>
              <a:rPr b="1" i="0" lang="en-US" sz="350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Measurable Business Impact</a:t>
            </a:r>
            <a:endParaRPr b="0" i="0" sz="3500" u="none" cap="none" strike="noStrike"/>
          </a:p>
        </p:txBody>
      </p:sp>
      <p:sp>
        <p:nvSpPr>
          <p:cNvPr id="396" name="Google Shape;396;p32"/>
          <p:cNvSpPr/>
          <p:nvPr/>
        </p:nvSpPr>
        <p:spPr>
          <a:xfrm>
            <a:off x="6108975" y="1495308"/>
            <a:ext cx="24846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4600"/>
              <a:buFont typeface="Geist"/>
              <a:buNone/>
            </a:pPr>
            <a:r>
              <a:rPr b="1" i="0" lang="en-US" sz="46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80%</a:t>
            </a:r>
            <a:endParaRPr b="0" i="0" sz="4600" u="none" cap="none" strike="noStrike"/>
          </a:p>
        </p:txBody>
      </p:sp>
      <p:sp>
        <p:nvSpPr>
          <p:cNvPr id="397" name="Google Shape;397;p32"/>
          <p:cNvSpPr/>
          <p:nvPr/>
        </p:nvSpPr>
        <p:spPr>
          <a:xfrm>
            <a:off x="6239467" y="2399356"/>
            <a:ext cx="22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Faster Processing</a:t>
            </a:r>
            <a:endParaRPr b="0" i="0" sz="1750" u="none" cap="none" strike="noStrike"/>
          </a:p>
        </p:txBody>
      </p:sp>
      <p:sp>
        <p:nvSpPr>
          <p:cNvPr id="398" name="Google Shape;398;p32"/>
          <p:cNvSpPr/>
          <p:nvPr/>
        </p:nvSpPr>
        <p:spPr>
          <a:xfrm>
            <a:off x="6108975" y="2841471"/>
            <a:ext cx="24846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Claim resolution time reduced from 10 days to 2 days</a:t>
            </a:r>
            <a:endParaRPr b="0" i="0" sz="1400" u="none" cap="none" strike="noStrike"/>
          </a:p>
        </p:txBody>
      </p:sp>
      <p:sp>
        <p:nvSpPr>
          <p:cNvPr id="399" name="Google Shape;399;p32"/>
          <p:cNvSpPr/>
          <p:nvPr/>
        </p:nvSpPr>
        <p:spPr>
          <a:xfrm>
            <a:off x="8815981" y="1495308"/>
            <a:ext cx="24846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4600"/>
              <a:buFont typeface="Geist"/>
              <a:buNone/>
            </a:pPr>
            <a:r>
              <a:rPr b="1" i="0" lang="en-US" sz="46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60%</a:t>
            </a:r>
            <a:endParaRPr b="0" i="0" sz="4600" u="none" cap="none" strike="noStrike"/>
          </a:p>
        </p:txBody>
      </p:sp>
      <p:sp>
        <p:nvSpPr>
          <p:cNvPr id="400" name="Google Shape;400;p32"/>
          <p:cNvSpPr/>
          <p:nvPr/>
        </p:nvSpPr>
        <p:spPr>
          <a:xfrm>
            <a:off x="8946473" y="2399356"/>
            <a:ext cx="22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Workload Reduction</a:t>
            </a:r>
            <a:endParaRPr b="0" i="0" sz="1750" u="none" cap="none" strike="noStrike"/>
          </a:p>
        </p:txBody>
      </p:sp>
      <p:sp>
        <p:nvSpPr>
          <p:cNvPr id="401" name="Google Shape;401;p32"/>
          <p:cNvSpPr/>
          <p:nvPr/>
        </p:nvSpPr>
        <p:spPr>
          <a:xfrm>
            <a:off x="8815981" y="2841471"/>
            <a:ext cx="24846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Decrease in HR administrative burden through automation</a:t>
            </a:r>
            <a:endParaRPr b="0" i="0" sz="1400" u="none" cap="none" strike="noStrike"/>
          </a:p>
        </p:txBody>
      </p:sp>
      <p:sp>
        <p:nvSpPr>
          <p:cNvPr id="402" name="Google Shape;402;p32"/>
          <p:cNvSpPr/>
          <p:nvPr/>
        </p:nvSpPr>
        <p:spPr>
          <a:xfrm>
            <a:off x="11522987" y="1495308"/>
            <a:ext cx="2484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4600"/>
              <a:buFont typeface="Geist"/>
              <a:buNone/>
            </a:pPr>
            <a:r>
              <a:rPr b="1" i="0" lang="en-US" sz="46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100%</a:t>
            </a:r>
            <a:endParaRPr b="0" i="0" sz="4600" u="none" cap="none" strike="noStrike"/>
          </a:p>
        </p:txBody>
      </p:sp>
      <p:sp>
        <p:nvSpPr>
          <p:cNvPr id="403" name="Google Shape;403;p32"/>
          <p:cNvSpPr/>
          <p:nvPr/>
        </p:nvSpPr>
        <p:spPr>
          <a:xfrm>
            <a:off x="11653479" y="2399356"/>
            <a:ext cx="22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Transparency</a:t>
            </a:r>
            <a:endParaRPr b="0" i="0" sz="1750" u="none" cap="none" strike="noStrike"/>
          </a:p>
        </p:txBody>
      </p:sp>
      <p:sp>
        <p:nvSpPr>
          <p:cNvPr id="404" name="Google Shape;404;p32"/>
          <p:cNvSpPr/>
          <p:nvPr/>
        </p:nvSpPr>
        <p:spPr>
          <a:xfrm>
            <a:off x="11522987" y="2841471"/>
            <a:ext cx="2484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Real-time tracking visibility for all employees</a:t>
            </a:r>
            <a:endParaRPr b="0" i="0" sz="1400" u="none" cap="none" strike="noStrike"/>
          </a:p>
        </p:txBody>
      </p:sp>
      <p:sp>
        <p:nvSpPr>
          <p:cNvPr id="405" name="Google Shape;405;p32"/>
          <p:cNvSpPr/>
          <p:nvPr/>
        </p:nvSpPr>
        <p:spPr>
          <a:xfrm>
            <a:off x="8815975" y="3854850"/>
            <a:ext cx="28374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4600"/>
              <a:buFont typeface="Geist"/>
              <a:buNone/>
            </a:pPr>
            <a:r>
              <a:rPr b="1" i="0" lang="en-US" sz="46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5-8%</a:t>
            </a:r>
            <a:endParaRPr b="0" i="0" sz="4600" u="none" cap="none" strike="noStrike"/>
          </a:p>
        </p:txBody>
      </p:sp>
      <p:sp>
        <p:nvSpPr>
          <p:cNvPr id="406" name="Google Shape;406;p32"/>
          <p:cNvSpPr/>
          <p:nvPr/>
        </p:nvSpPr>
        <p:spPr>
          <a:xfrm>
            <a:off x="8965002" y="4758905"/>
            <a:ext cx="253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Cost Savings</a:t>
            </a:r>
            <a:endParaRPr b="0" i="0" sz="1750" u="none" cap="none" strike="noStrike"/>
          </a:p>
        </p:txBody>
      </p:sp>
      <p:sp>
        <p:nvSpPr>
          <p:cNvPr id="407" name="Google Shape;407;p32"/>
          <p:cNvSpPr/>
          <p:nvPr/>
        </p:nvSpPr>
        <p:spPr>
          <a:xfrm>
            <a:off x="8815975" y="5201024"/>
            <a:ext cx="28374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Estimated reduction in fraud-related losses annually</a:t>
            </a:r>
            <a:endParaRPr b="0" i="0" sz="1400" u="none" cap="none" strike="noStrike"/>
          </a:p>
        </p:txBody>
      </p:sp>
      <p:sp>
        <p:nvSpPr>
          <p:cNvPr id="408" name="Google Shape;408;p32"/>
          <p:cNvSpPr/>
          <p:nvPr/>
        </p:nvSpPr>
        <p:spPr>
          <a:xfrm>
            <a:off x="6108975" y="6040363"/>
            <a:ext cx="7898700" cy="33300"/>
          </a:xfrm>
          <a:prstGeom prst="rect">
            <a:avLst/>
          </a:prstGeom>
          <a:solidFill>
            <a:srgbClr val="EBEDF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6108975" y="6677994"/>
            <a:ext cx="7898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6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Data-driven policy optimization enables strategic decision-making for HR leadership, transforming insurance management from reactive to proactive operations.</a:t>
            </a:r>
            <a:endParaRPr b="0" i="0" sz="1600" u="none" cap="none" strike="noStrike"/>
          </a:p>
        </p:txBody>
      </p:sp>
      <p:sp>
        <p:nvSpPr>
          <p:cNvPr id="410" name="Google Shape;410;p32"/>
          <p:cNvSpPr/>
          <p:nvPr/>
        </p:nvSpPr>
        <p:spPr>
          <a:xfrm>
            <a:off x="6108975" y="452000"/>
            <a:ext cx="62760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500"/>
              <a:buFont typeface="Geist"/>
              <a:buNone/>
            </a:pPr>
            <a:r>
              <a:rPr b="1" i="0" lang="en-US" sz="350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Measurable Business Impact</a:t>
            </a:r>
            <a:endParaRPr b="0" i="0" sz="3500" u="none" cap="none" strike="noStrike"/>
          </a:p>
        </p:txBody>
      </p:sp>
      <p:sp>
        <p:nvSpPr>
          <p:cNvPr id="411" name="Google Shape;411;p32"/>
          <p:cNvSpPr/>
          <p:nvPr/>
        </p:nvSpPr>
        <p:spPr>
          <a:xfrm>
            <a:off x="6108975" y="1495308"/>
            <a:ext cx="24846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4600"/>
              <a:buFont typeface="Geist"/>
              <a:buNone/>
            </a:pPr>
            <a:r>
              <a:rPr b="1" i="0" lang="en-US" sz="46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80%</a:t>
            </a:r>
            <a:endParaRPr b="0" i="0" sz="4600" u="none" cap="none" strike="noStrike"/>
          </a:p>
        </p:txBody>
      </p:sp>
      <p:sp>
        <p:nvSpPr>
          <p:cNvPr id="412" name="Google Shape;412;p32"/>
          <p:cNvSpPr/>
          <p:nvPr/>
        </p:nvSpPr>
        <p:spPr>
          <a:xfrm>
            <a:off x="6239467" y="2399356"/>
            <a:ext cx="22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Faster Processing</a:t>
            </a:r>
            <a:endParaRPr b="0" i="0" sz="1750" u="none" cap="none" strike="noStrike"/>
          </a:p>
        </p:txBody>
      </p:sp>
      <p:sp>
        <p:nvSpPr>
          <p:cNvPr id="413" name="Google Shape;413;p32"/>
          <p:cNvSpPr/>
          <p:nvPr/>
        </p:nvSpPr>
        <p:spPr>
          <a:xfrm>
            <a:off x="6108975" y="2841471"/>
            <a:ext cx="24846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Claim resolution time reduced from 10 days to 2 days</a:t>
            </a:r>
            <a:endParaRPr b="0" i="0" sz="1400" u="none" cap="none" strike="noStrike"/>
          </a:p>
        </p:txBody>
      </p:sp>
      <p:sp>
        <p:nvSpPr>
          <p:cNvPr id="414" name="Google Shape;414;p32"/>
          <p:cNvSpPr/>
          <p:nvPr/>
        </p:nvSpPr>
        <p:spPr>
          <a:xfrm>
            <a:off x="8815981" y="1495308"/>
            <a:ext cx="24846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4600"/>
              <a:buFont typeface="Geist"/>
              <a:buNone/>
            </a:pPr>
            <a:r>
              <a:rPr b="1" i="0" lang="en-US" sz="46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60%</a:t>
            </a:r>
            <a:endParaRPr b="0" i="0" sz="4600" u="none" cap="none" strike="noStrike"/>
          </a:p>
        </p:txBody>
      </p:sp>
      <p:sp>
        <p:nvSpPr>
          <p:cNvPr id="415" name="Google Shape;415;p32"/>
          <p:cNvSpPr/>
          <p:nvPr/>
        </p:nvSpPr>
        <p:spPr>
          <a:xfrm>
            <a:off x="8946473" y="2399356"/>
            <a:ext cx="22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Workload Reduction</a:t>
            </a:r>
            <a:endParaRPr b="0" i="0" sz="1750" u="none" cap="none" strike="noStrike"/>
          </a:p>
        </p:txBody>
      </p:sp>
      <p:sp>
        <p:nvSpPr>
          <p:cNvPr id="416" name="Google Shape;416;p32"/>
          <p:cNvSpPr/>
          <p:nvPr/>
        </p:nvSpPr>
        <p:spPr>
          <a:xfrm>
            <a:off x="8815981" y="2841471"/>
            <a:ext cx="24846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Decrease in HR administrative burden through automation</a:t>
            </a:r>
            <a:endParaRPr b="0" i="0" sz="1400" u="none" cap="none" strike="noStrike"/>
          </a:p>
        </p:txBody>
      </p:sp>
      <p:sp>
        <p:nvSpPr>
          <p:cNvPr id="417" name="Google Shape;417;p32"/>
          <p:cNvSpPr/>
          <p:nvPr/>
        </p:nvSpPr>
        <p:spPr>
          <a:xfrm>
            <a:off x="11522987" y="1495308"/>
            <a:ext cx="2484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4600"/>
              <a:buFont typeface="Geist"/>
              <a:buNone/>
            </a:pPr>
            <a:r>
              <a:rPr b="1" i="0" lang="en-US" sz="46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100%</a:t>
            </a:r>
            <a:endParaRPr b="0" i="0" sz="4600" u="none" cap="none" strike="noStrike"/>
          </a:p>
        </p:txBody>
      </p:sp>
      <p:sp>
        <p:nvSpPr>
          <p:cNvPr id="418" name="Google Shape;418;p32"/>
          <p:cNvSpPr/>
          <p:nvPr/>
        </p:nvSpPr>
        <p:spPr>
          <a:xfrm>
            <a:off x="11653479" y="2399356"/>
            <a:ext cx="22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Transparency</a:t>
            </a:r>
            <a:endParaRPr b="0" i="0" sz="1750" u="none" cap="none" strike="noStrike"/>
          </a:p>
        </p:txBody>
      </p:sp>
      <p:sp>
        <p:nvSpPr>
          <p:cNvPr id="419" name="Google Shape;419;p32"/>
          <p:cNvSpPr/>
          <p:nvPr/>
        </p:nvSpPr>
        <p:spPr>
          <a:xfrm>
            <a:off x="11522987" y="2841471"/>
            <a:ext cx="2484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Real-time tracking visibility for all employees</a:t>
            </a:r>
            <a:endParaRPr b="0" i="0" sz="1400" u="none" cap="none" strike="noStrike"/>
          </a:p>
        </p:txBody>
      </p:sp>
      <p:sp>
        <p:nvSpPr>
          <p:cNvPr id="420" name="Google Shape;420;p32"/>
          <p:cNvSpPr/>
          <p:nvPr/>
        </p:nvSpPr>
        <p:spPr>
          <a:xfrm>
            <a:off x="8815975" y="3854850"/>
            <a:ext cx="28374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4600"/>
              <a:buFont typeface="Geist"/>
              <a:buNone/>
            </a:pPr>
            <a:r>
              <a:rPr b="1" i="0" lang="en-US" sz="46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5-8%</a:t>
            </a:r>
            <a:endParaRPr b="0" i="0" sz="4600" u="none" cap="none" strike="noStrike"/>
          </a:p>
        </p:txBody>
      </p:sp>
      <p:sp>
        <p:nvSpPr>
          <p:cNvPr id="421" name="Google Shape;421;p32"/>
          <p:cNvSpPr/>
          <p:nvPr/>
        </p:nvSpPr>
        <p:spPr>
          <a:xfrm>
            <a:off x="8965002" y="4758905"/>
            <a:ext cx="253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Cost Savings</a:t>
            </a:r>
            <a:endParaRPr b="0" i="0" sz="1750" u="none" cap="none" strike="noStrike"/>
          </a:p>
        </p:txBody>
      </p:sp>
      <p:sp>
        <p:nvSpPr>
          <p:cNvPr id="422" name="Google Shape;422;p32"/>
          <p:cNvSpPr/>
          <p:nvPr/>
        </p:nvSpPr>
        <p:spPr>
          <a:xfrm>
            <a:off x="8815975" y="5201024"/>
            <a:ext cx="28374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Estimated reduction in fraud-related losses annually</a:t>
            </a:r>
            <a:endParaRPr b="0" i="0" sz="1400" u="none" cap="none" strike="noStrike"/>
          </a:p>
        </p:txBody>
      </p:sp>
      <p:sp>
        <p:nvSpPr>
          <p:cNvPr id="423" name="Google Shape;423;p32"/>
          <p:cNvSpPr/>
          <p:nvPr/>
        </p:nvSpPr>
        <p:spPr>
          <a:xfrm>
            <a:off x="6108975" y="6040363"/>
            <a:ext cx="7898700" cy="33300"/>
          </a:xfrm>
          <a:prstGeom prst="rect">
            <a:avLst/>
          </a:prstGeom>
          <a:solidFill>
            <a:srgbClr val="EBEDF0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6108975" y="6677994"/>
            <a:ext cx="7898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6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Data-driven policy optimization enables strategic decision-making for HR leadership, transforming insurance management from reactive to proactive operations.</a:t>
            </a:r>
            <a:endParaRPr b="0" i="0" sz="1600" u="none" cap="none" strike="noStrike"/>
          </a:p>
        </p:txBody>
      </p:sp>
      <p:sp>
        <p:nvSpPr>
          <p:cNvPr id="425" name="Google Shape;425;p32"/>
          <p:cNvSpPr/>
          <p:nvPr/>
        </p:nvSpPr>
        <p:spPr>
          <a:xfrm>
            <a:off x="12003099" y="7232872"/>
            <a:ext cx="2627400" cy="933300"/>
          </a:xfrm>
          <a:prstGeom prst="rect">
            <a:avLst/>
          </a:prstGeom>
          <a:solidFill>
            <a:srgbClr val="101620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359375" y="259325"/>
            <a:ext cx="14091600" cy="75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Include:</a:t>
            </a:r>
            <a:endParaRPr sz="2100">
              <a:solidFill>
                <a:schemeClr val="lt1"/>
              </a:solidFill>
            </a:endParaRPr>
          </a:p>
          <a:p>
            <a:pPr indent="-33194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100">
                <a:solidFill>
                  <a:schemeClr val="lt1"/>
                </a:solidFill>
              </a:rPr>
              <a:t>Project Name: </a:t>
            </a:r>
            <a:r>
              <a:rPr i="1" lang="en-US" sz="2100">
                <a:solidFill>
                  <a:schemeClr val="lt1"/>
                </a:solidFill>
              </a:rPr>
              <a:t>InsurAI – Corporate Policy Automation &amp; Intelligence System</a:t>
            </a:r>
            <a:br>
              <a:rPr i="1" lang="en-US" sz="2100">
                <a:solidFill>
                  <a:schemeClr val="lt1"/>
                </a:solidFill>
              </a:rPr>
            </a:br>
            <a:endParaRPr i="1" sz="2100">
              <a:solidFill>
                <a:schemeClr val="lt1"/>
              </a:solidFill>
            </a:endParaRPr>
          </a:p>
          <a:p>
            <a:pPr indent="-33194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100">
                <a:solidFill>
                  <a:schemeClr val="lt1"/>
                </a:solidFill>
              </a:rPr>
              <a:t> Team Number:-    Batch - 3( Milestone 4)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3194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100">
                <a:solidFill>
                  <a:schemeClr val="lt1"/>
                </a:solidFill>
              </a:rPr>
              <a:t>Team Members :-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    1. Ajay  Rathore (Team Leader) 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35">
                <a:solidFill>
                  <a:schemeClr val="lt1"/>
                </a:solidFill>
              </a:rPr>
              <a:t>     -</a:t>
            </a:r>
            <a:r>
              <a:rPr lang="en-US" sz="2035" u="sng">
                <a:solidFill>
                  <a:schemeClr val="hlink"/>
                </a:solidFill>
                <a:hlinkClick r:id="rId3"/>
              </a:rPr>
              <a:t>Ajaysingh78/-InsurAI-Corporate-Policy-Automation-and-Intelligence-System-</a:t>
            </a:r>
            <a:endParaRPr sz="3035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    2.</a:t>
            </a:r>
            <a:r>
              <a:rPr lang="en-US" sz="2100">
                <a:solidFill>
                  <a:schemeClr val="lt1"/>
                </a:solidFill>
              </a:rPr>
              <a:t>Amar Kumar Sharma   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   </a:t>
            </a:r>
            <a:r>
              <a:rPr lang="en-US" sz="2100" u="sng">
                <a:solidFill>
                  <a:schemeClr val="hlink"/>
                </a:solidFill>
                <a:hlinkClick r:id="rId4"/>
              </a:rPr>
              <a:t>https://github.com/amarkumarsharma/Infosys_InsurAI-Corporate-Policy-Automation-and-Intelligence-System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    3.Priyadharshini Sekar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  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 https://github.com/Priya2247/InsurAi-Corporate-Policy-Automation-and-Intelligence-System.git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    4.</a:t>
            </a:r>
            <a:r>
              <a:rPr lang="en-US" sz="2100">
                <a:solidFill>
                  <a:schemeClr val="lt1"/>
                </a:solidFill>
              </a:rPr>
              <a:t>Saumya Tandon 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hlink"/>
                </a:solidFill>
                <a:hlinkClick r:id="rId6"/>
              </a:rPr>
              <a:t>https://github.com/Selenecoder/-InsurAI-Corporate-Policy-Automation-and-Intelligence-System-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    5.Samir Shaikh 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hlink"/>
                </a:solidFill>
                <a:hlinkClick r:id="rId7"/>
              </a:rPr>
              <a:t>https://github.com/samirshaikh789/InsurAI-Corporate-Policy-Automation-and-Intelligence-System#</a:t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12376517" y="7601434"/>
            <a:ext cx="2234700" cy="5898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2555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575" y="2332575"/>
            <a:ext cx="12271475" cy="39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3"/>
          <p:cNvSpPr/>
          <p:nvPr/>
        </p:nvSpPr>
        <p:spPr>
          <a:xfrm>
            <a:off x="12170568" y="7536425"/>
            <a:ext cx="2440800" cy="6549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55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12376517" y="7601434"/>
            <a:ext cx="2234700" cy="5898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25555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425450" y="1978950"/>
            <a:ext cx="13334400" cy="5740200"/>
          </a:xfrm>
          <a:prstGeom prst="rect">
            <a:avLst/>
          </a:prstGeom>
          <a:solidFill>
            <a:srgbClr val="10161F"/>
          </a:solidFill>
          <a:ln cap="flat" cmpd="sng" w="2857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793790" y="926663"/>
            <a:ext cx="1309500" cy="371700"/>
          </a:xfrm>
          <a:prstGeom prst="roundRect">
            <a:avLst>
              <a:gd fmla="val 20497" name="adj"/>
            </a:avLst>
          </a:prstGeom>
          <a:solidFill>
            <a:srgbClr val="0019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929878" y="994648"/>
            <a:ext cx="1037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NAVIGATION</a:t>
            </a:r>
            <a:endParaRPr b="0" i="0" sz="1400" u="none" cap="none" strike="noStrike"/>
          </a:p>
        </p:txBody>
      </p:sp>
      <p:sp>
        <p:nvSpPr>
          <p:cNvPr id="79" name="Google Shape;79;p16"/>
          <p:cNvSpPr/>
          <p:nvPr/>
        </p:nvSpPr>
        <p:spPr>
          <a:xfrm>
            <a:off x="4455640" y="768696"/>
            <a:ext cx="4536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7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550"/>
              <a:buFont typeface="Geist"/>
              <a:buNone/>
            </a:pPr>
            <a:r>
              <a:rPr b="1" i="0" lang="en-US" sz="35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Our Journey Today</a:t>
            </a:r>
            <a:endParaRPr b="0" i="0" sz="3550" u="none" cap="none" strike="noStrike"/>
          </a:p>
        </p:txBody>
      </p:sp>
      <p:sp>
        <p:nvSpPr>
          <p:cNvPr id="80" name="Google Shape;80;p16"/>
          <p:cNvSpPr/>
          <p:nvPr/>
        </p:nvSpPr>
        <p:spPr>
          <a:xfrm>
            <a:off x="793800" y="2319100"/>
            <a:ext cx="7032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01</a:t>
            </a:r>
            <a:endParaRPr b="0" i="0" sz="1750" u="none" cap="none" strike="noStrike"/>
          </a:p>
        </p:txBody>
      </p:sp>
      <p:pic>
        <p:nvPicPr>
          <p:cNvPr descr="preencoded.png"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85455"/>
            <a:ext cx="6407945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793790" y="2859762"/>
            <a:ext cx="2835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Challenge</a:t>
            </a:r>
            <a:endParaRPr b="0" i="0" sz="2200" u="none" cap="none" strike="noStrike"/>
          </a:p>
        </p:txBody>
      </p:sp>
      <p:sp>
        <p:nvSpPr>
          <p:cNvPr id="83" name="Google Shape;83;p16"/>
          <p:cNvSpPr/>
          <p:nvPr/>
        </p:nvSpPr>
        <p:spPr>
          <a:xfrm>
            <a:off x="793790" y="3364349"/>
            <a:ext cx="6408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Corporate insurance pain points</a:t>
            </a:r>
            <a:endParaRPr b="0" i="0" sz="1750" u="none" cap="none" strike="noStrike"/>
          </a:p>
        </p:txBody>
      </p:sp>
      <p:sp>
        <p:nvSpPr>
          <p:cNvPr id="84" name="Google Shape;84;p16"/>
          <p:cNvSpPr/>
          <p:nvPr/>
        </p:nvSpPr>
        <p:spPr>
          <a:xfrm>
            <a:off x="7428554" y="2319100"/>
            <a:ext cx="7032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02</a:t>
            </a:r>
            <a:endParaRPr b="0" i="0" sz="1750" u="none" cap="none" strike="noStrike"/>
          </a:p>
        </p:txBody>
      </p:sp>
      <p:pic>
        <p:nvPicPr>
          <p:cNvPr descr="preencoded.png"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8548" y="2685455"/>
            <a:ext cx="6408063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7428548" y="2859762"/>
            <a:ext cx="2835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Solution</a:t>
            </a:r>
            <a:endParaRPr b="0" i="0" sz="2200" u="none" cap="none" strike="noStrike"/>
          </a:p>
        </p:txBody>
      </p:sp>
      <p:sp>
        <p:nvSpPr>
          <p:cNvPr id="87" name="Google Shape;87;p16"/>
          <p:cNvSpPr/>
          <p:nvPr/>
        </p:nvSpPr>
        <p:spPr>
          <a:xfrm>
            <a:off x="7428548" y="3364349"/>
            <a:ext cx="6408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InsurAI system overview</a:t>
            </a:r>
            <a:endParaRPr b="0" i="0" sz="1750" u="none" cap="none" strike="noStrike"/>
          </a:p>
        </p:txBody>
      </p:sp>
      <p:sp>
        <p:nvSpPr>
          <p:cNvPr id="88" name="Google Shape;88;p16"/>
          <p:cNvSpPr/>
          <p:nvPr/>
        </p:nvSpPr>
        <p:spPr>
          <a:xfrm>
            <a:off x="793820" y="4055973"/>
            <a:ext cx="7032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03</a:t>
            </a:r>
            <a:endParaRPr b="0" i="0" sz="1750" u="none" cap="none" strike="noStrike"/>
          </a:p>
        </p:txBody>
      </p:sp>
      <p:pic>
        <p:nvPicPr>
          <p:cNvPr descr="preencoded.png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4399598"/>
            <a:ext cx="6407945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793790" y="4596646"/>
            <a:ext cx="2835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Technology</a:t>
            </a:r>
            <a:endParaRPr b="0" i="0" sz="2200" u="none" cap="none" strike="noStrike"/>
          </a:p>
        </p:txBody>
      </p:sp>
      <p:sp>
        <p:nvSpPr>
          <p:cNvPr id="91" name="Google Shape;91;p16"/>
          <p:cNvSpPr/>
          <p:nvPr/>
        </p:nvSpPr>
        <p:spPr>
          <a:xfrm>
            <a:off x="793790" y="5101233"/>
            <a:ext cx="6408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Architecture and intelligence</a:t>
            </a:r>
            <a:endParaRPr b="0" i="0" sz="1750" u="none" cap="none" strike="noStrike"/>
          </a:p>
        </p:txBody>
      </p:sp>
      <p:sp>
        <p:nvSpPr>
          <p:cNvPr id="92" name="Google Shape;92;p16"/>
          <p:cNvSpPr/>
          <p:nvPr/>
        </p:nvSpPr>
        <p:spPr>
          <a:xfrm>
            <a:off x="7428552" y="4055970"/>
            <a:ext cx="4068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04</a:t>
            </a:r>
            <a:endParaRPr b="0" i="0" sz="1750" u="none" cap="none" strike="noStrike"/>
          </a:p>
        </p:txBody>
      </p:sp>
      <p:pic>
        <p:nvPicPr>
          <p:cNvPr descr="preencoded.png"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8548" y="4399598"/>
            <a:ext cx="6408063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7428548" y="4596646"/>
            <a:ext cx="2835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Security</a:t>
            </a:r>
            <a:endParaRPr b="0" i="0" sz="2200" u="none" cap="none" strike="noStrike"/>
          </a:p>
        </p:txBody>
      </p:sp>
      <p:sp>
        <p:nvSpPr>
          <p:cNvPr id="95" name="Google Shape;95;p16"/>
          <p:cNvSpPr/>
          <p:nvPr/>
        </p:nvSpPr>
        <p:spPr>
          <a:xfrm>
            <a:off x="7428548" y="5101233"/>
            <a:ext cx="6408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Compliance framework</a:t>
            </a:r>
            <a:endParaRPr b="0" i="0" sz="1750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793813" y="5792881"/>
            <a:ext cx="522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05</a:t>
            </a:r>
            <a:endParaRPr b="0" i="0" sz="1750" u="none" cap="none" strike="noStrike"/>
          </a:p>
        </p:txBody>
      </p:sp>
      <p:pic>
        <p:nvPicPr>
          <p:cNvPr descr="preencoded.png"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6113859"/>
            <a:ext cx="6407945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793790" y="6333530"/>
            <a:ext cx="2835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Impact</a:t>
            </a:r>
            <a:endParaRPr b="0" i="0" sz="220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793790" y="6838117"/>
            <a:ext cx="6408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Business value and ROI</a:t>
            </a:r>
            <a:endParaRPr b="0" i="0" sz="17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7428553" y="5792882"/>
            <a:ext cx="522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06</a:t>
            </a:r>
            <a:endParaRPr b="0" i="0" sz="1750" u="none" cap="none" strike="noStrike"/>
          </a:p>
        </p:txBody>
      </p:sp>
      <p:pic>
        <p:nvPicPr>
          <p:cNvPr descr="preencoded.png"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8548" y="6113859"/>
            <a:ext cx="6408063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7428548" y="6333530"/>
            <a:ext cx="2835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Vision</a:t>
            </a:r>
            <a:endParaRPr b="0" i="0" sz="220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7428548" y="6838117"/>
            <a:ext cx="6408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Future roadmap</a:t>
            </a:r>
            <a:endParaRPr b="0" i="0" sz="17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 flipH="1">
            <a:off x="6446475" y="2039409"/>
            <a:ext cx="134100" cy="5831700"/>
          </a:xfrm>
          <a:prstGeom prst="rect">
            <a:avLst/>
          </a:prstGeom>
          <a:solidFill>
            <a:srgbClr val="10161F"/>
          </a:solidFill>
          <a:ln cap="flat" cmpd="sng" w="2857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459817" y="3785850"/>
            <a:ext cx="13334400" cy="306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 flipH="1" rot="10800000">
            <a:off x="444600" y="5665096"/>
            <a:ext cx="13524300" cy="30600"/>
          </a:xfrm>
          <a:prstGeom prst="rect">
            <a:avLst/>
          </a:prstGeom>
          <a:solidFill>
            <a:srgbClr val="101620"/>
          </a:solidFill>
          <a:ln cap="flat" cmpd="sng" w="952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793790" y="753904"/>
            <a:ext cx="1201936" cy="371832"/>
          </a:xfrm>
          <a:prstGeom prst="roundRect">
            <a:avLst>
              <a:gd fmla="val 20497" name="adj"/>
            </a:avLst>
          </a:prstGeom>
          <a:solidFill>
            <a:srgbClr val="0019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929878" y="821888"/>
            <a:ext cx="929759" cy="2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CHAPTER 1</a:t>
            </a:r>
            <a:endParaRPr b="0" i="0" sz="1400" u="none" cap="none" strike="noStrike"/>
          </a:p>
        </p:txBody>
      </p:sp>
      <p:sp>
        <p:nvSpPr>
          <p:cNvPr id="114" name="Google Shape;114;p17"/>
          <p:cNvSpPr/>
          <p:nvPr/>
        </p:nvSpPr>
        <p:spPr>
          <a:xfrm>
            <a:off x="624469" y="1322273"/>
            <a:ext cx="851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7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550"/>
              <a:buFont typeface="Geist"/>
              <a:buNone/>
            </a:pPr>
            <a:r>
              <a:rPr b="1" i="0" lang="en-US" sz="40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The Corporate Insurance Crisis</a:t>
            </a:r>
            <a:endParaRPr b="0" i="0" sz="4050" u="none" cap="none" strike="noStrike"/>
          </a:p>
        </p:txBody>
      </p:sp>
      <p:sp>
        <p:nvSpPr>
          <p:cNvPr id="115" name="Google Shape;115;p17"/>
          <p:cNvSpPr/>
          <p:nvPr/>
        </p:nvSpPr>
        <p:spPr>
          <a:xfrm>
            <a:off x="433972" y="2923481"/>
            <a:ext cx="53961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387"/>
              <a:buFont typeface="Geist"/>
              <a:buNone/>
            </a:pPr>
            <a:r>
              <a:rPr b="1" i="0" lang="en-US" sz="3386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Current State Challenges</a:t>
            </a:r>
            <a:endParaRPr b="0" i="0" sz="3386" u="none" cap="none" strike="noStrike"/>
          </a:p>
        </p:txBody>
      </p:sp>
      <p:sp>
        <p:nvSpPr>
          <p:cNvPr id="116" name="Google Shape;116;p17"/>
          <p:cNvSpPr/>
          <p:nvPr/>
        </p:nvSpPr>
        <p:spPr>
          <a:xfrm>
            <a:off x="433972" y="3839914"/>
            <a:ext cx="9613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27864" lvl="0" marL="527864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694"/>
              <a:buFont typeface="Geist"/>
              <a:buChar char="•"/>
            </a:pPr>
            <a:r>
              <a:rPr b="0" i="0" lang="en-US" sz="2693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Claims delayed 15-20 days on average</a:t>
            </a:r>
            <a:endParaRPr b="0" i="0" sz="2693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433972" y="4415802"/>
            <a:ext cx="9613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27864" lvl="0" marL="527864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694"/>
              <a:buFont typeface="Geist"/>
              <a:buChar char="•"/>
            </a:pPr>
            <a:r>
              <a:rPr b="0" i="0" lang="en-US" sz="2693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Zero proactive fraud detection</a:t>
            </a:r>
            <a:endParaRPr b="0" i="0" sz="2693" u="none" cap="none" strike="noStrike"/>
          </a:p>
        </p:txBody>
      </p:sp>
      <p:sp>
        <p:nvSpPr>
          <p:cNvPr id="118" name="Google Shape;118;p17"/>
          <p:cNvSpPr/>
          <p:nvPr/>
        </p:nvSpPr>
        <p:spPr>
          <a:xfrm>
            <a:off x="433972" y="4991689"/>
            <a:ext cx="9613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27864" lvl="0" marL="527864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694"/>
              <a:buFont typeface="Geist"/>
              <a:buChar char="•"/>
            </a:pPr>
            <a:r>
              <a:rPr b="0" i="0" lang="en-US" sz="2693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Employees lack visibility into status</a:t>
            </a:r>
            <a:endParaRPr b="0" i="0" sz="2693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433972" y="5567575"/>
            <a:ext cx="9613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27864" lvl="0" marL="527864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694"/>
              <a:buFont typeface="Geist"/>
              <a:buChar char="•"/>
            </a:pPr>
            <a:r>
              <a:rPr b="0" i="0" lang="en-US" sz="2693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Administrative costs exceed 35% of budget</a:t>
            </a:r>
            <a:endParaRPr b="0" i="0" sz="2693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433972" y="6143463"/>
            <a:ext cx="9613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27864" lvl="0" marL="527864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694"/>
              <a:buFont typeface="Geist"/>
              <a:buChar char="•"/>
            </a:pPr>
            <a:r>
              <a:rPr b="0" i="0" lang="en-US" sz="2693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Compliance audit failures increasing</a:t>
            </a:r>
            <a:endParaRPr b="0" i="0" sz="2693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7599521" y="2514838"/>
            <a:ext cx="2980611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b="1" i="0" lang="en-US" sz="58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20</a:t>
            </a:r>
            <a:endParaRPr b="0" i="0" sz="585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7672149" y="3546634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Days</a:t>
            </a:r>
            <a:endParaRPr b="0" i="0" sz="220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7599521" y="4141946"/>
            <a:ext cx="298061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Average claim processing time</a:t>
            </a:r>
            <a:endParaRPr b="0" i="0" sz="175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10863620" y="2514838"/>
            <a:ext cx="2980611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b="1" lang="en-US" sz="5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5</a:t>
            </a:r>
            <a:r>
              <a:rPr b="1" i="0" lang="en-US" sz="58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%</a:t>
            </a:r>
            <a:endParaRPr b="0" i="0" sz="585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10936248" y="3546634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Detection</a:t>
            </a:r>
            <a:endParaRPr b="0" i="0" sz="220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10863620" y="4141946"/>
            <a:ext cx="298061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Fraud prevention capability</a:t>
            </a:r>
            <a:endParaRPr b="0" i="0" sz="175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9231511" y="5298519"/>
            <a:ext cx="2980611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b="1" i="0" lang="en-US" sz="58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35%</a:t>
            </a:r>
            <a:endParaRPr b="0" i="0" sz="585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9304139" y="6330315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Overhead</a:t>
            </a:r>
            <a:endParaRPr b="0" i="0" sz="220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9231511" y="6925628"/>
            <a:ext cx="298061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Administrative cost burden</a:t>
            </a:r>
            <a:endParaRPr b="0" i="0" sz="175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12376517" y="7601434"/>
            <a:ext cx="2234700" cy="5898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2555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793790" y="1207651"/>
            <a:ext cx="5608082" cy="589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7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550"/>
              <a:buFont typeface="Geist"/>
              <a:buNone/>
            </a:pPr>
            <a:r>
              <a:rPr b="1" i="0" lang="en-US" sz="35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Why Legacy Systems Fail</a:t>
            </a:r>
            <a:endParaRPr b="0" i="0" sz="355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583964" y="2018225"/>
            <a:ext cx="4451400" cy="2658600"/>
          </a:xfrm>
          <a:prstGeom prst="roundRect">
            <a:avLst>
              <a:gd fmla="val 6439" name="adj"/>
            </a:avLst>
          </a:prstGeom>
          <a:solidFill>
            <a:srgbClr val="101620">
              <a:alpha val="94901"/>
            </a:srgbClr>
          </a:solidFill>
          <a:ln cap="flat" cmpd="sng" w="3232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975" lIns="96975" spcFirstLastPara="1" rIns="96975" wrap="square" tIns="96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633" y="2018225"/>
            <a:ext cx="129322" cy="265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953871" y="2319323"/>
            <a:ext cx="38082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334"/>
              <a:buFont typeface="Geist"/>
              <a:buNone/>
            </a:pPr>
            <a:r>
              <a:rPr b="1" i="0" lang="en-US" sz="2333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Paper-Based Documentation</a:t>
            </a:r>
            <a:endParaRPr b="0" i="0" sz="2333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953871" y="3341049"/>
            <a:ext cx="3808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856"/>
              <a:buFont typeface="Geist"/>
              <a:buNone/>
            </a:pPr>
            <a:r>
              <a:rPr b="0" i="0" lang="en-US" sz="1856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Physical forms create bottlenecks and increase error rates in claim processing</a:t>
            </a:r>
            <a:endParaRPr b="0" i="0" sz="1856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5275687" y="2018225"/>
            <a:ext cx="4451400" cy="2658600"/>
          </a:xfrm>
          <a:prstGeom prst="roundRect">
            <a:avLst>
              <a:gd fmla="val 6439" name="adj"/>
            </a:avLst>
          </a:prstGeom>
          <a:solidFill>
            <a:srgbClr val="101620">
              <a:alpha val="94901"/>
            </a:srgbClr>
          </a:solidFill>
          <a:ln cap="flat" cmpd="sng" w="3232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975" lIns="96975" spcFirstLastPara="1" rIns="96975" wrap="square" tIns="96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3356" y="2018225"/>
            <a:ext cx="129322" cy="265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5645594" y="2319323"/>
            <a:ext cx="3450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334"/>
              <a:buFont typeface="Geist"/>
              <a:buNone/>
            </a:pPr>
            <a:r>
              <a:rPr b="1" i="0" lang="en-US" sz="2333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Email-Driven Approvals</a:t>
            </a:r>
            <a:endParaRPr b="0" i="0" sz="2333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5645594" y="2909815"/>
            <a:ext cx="3808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856"/>
              <a:buFont typeface="Geist"/>
              <a:buNone/>
            </a:pPr>
            <a:r>
              <a:rPr b="0" i="0" lang="en-US" sz="1856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Manual email chains lead to lost requests and delayed decision-making</a:t>
            </a:r>
            <a:endParaRPr b="0" i="0" sz="1856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9967409" y="2018225"/>
            <a:ext cx="4451400" cy="2658600"/>
          </a:xfrm>
          <a:prstGeom prst="roundRect">
            <a:avLst>
              <a:gd fmla="val 6439" name="adj"/>
            </a:avLst>
          </a:prstGeom>
          <a:solidFill>
            <a:srgbClr val="101620">
              <a:alpha val="94901"/>
            </a:srgbClr>
          </a:solidFill>
          <a:ln cap="flat" cmpd="sng" w="3232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975" lIns="96975" spcFirstLastPara="1" rIns="96975" wrap="square" tIns="96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6" name="Google Shape;1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5079" y="2018225"/>
            <a:ext cx="129322" cy="265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10337317" y="2319323"/>
            <a:ext cx="3295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334"/>
              <a:buFont typeface="Geist"/>
              <a:buNone/>
            </a:pPr>
            <a:r>
              <a:rPr b="1" i="0" lang="en-US" sz="2333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No Real-Time Tracking</a:t>
            </a:r>
            <a:endParaRPr b="0" i="0" sz="2333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10337317" y="2909815"/>
            <a:ext cx="3808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856"/>
              <a:buFont typeface="Geist"/>
              <a:buNone/>
            </a:pPr>
            <a:r>
              <a:rPr b="0" i="0" lang="en-US" sz="1856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Employees have zero visibility into their claim status or approval progress</a:t>
            </a:r>
            <a:endParaRPr b="0" i="0" sz="1856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632275" y="4942675"/>
            <a:ext cx="4451400" cy="2658600"/>
          </a:xfrm>
          <a:prstGeom prst="roundRect">
            <a:avLst>
              <a:gd fmla="val 6439" name="adj"/>
            </a:avLst>
          </a:prstGeom>
          <a:solidFill>
            <a:srgbClr val="101620">
              <a:alpha val="94901"/>
            </a:srgbClr>
          </a:solidFill>
          <a:ln cap="flat" cmpd="sng" w="3232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975" lIns="96975" spcFirstLastPara="1" rIns="96975" wrap="square" tIns="96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950" y="4942402"/>
            <a:ext cx="129322" cy="265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>
            <a:off x="1165538" y="5243637"/>
            <a:ext cx="38082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334"/>
              <a:buFont typeface="Geist"/>
              <a:buNone/>
            </a:pPr>
            <a:r>
              <a:rPr b="1" i="0" lang="en-US" sz="2333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Reactive Fraud Management</a:t>
            </a:r>
            <a:endParaRPr b="0" i="0" sz="2333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1165538" y="6265365"/>
            <a:ext cx="3808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856"/>
              <a:buFont typeface="Geist"/>
              <a:buNone/>
            </a:pPr>
            <a:r>
              <a:rPr b="0" i="0" lang="en-US" sz="1856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Issues discovered only after payment, resulting in financial losses</a:t>
            </a:r>
            <a:endParaRPr b="0" i="0" sz="1856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5487354" y="4942539"/>
            <a:ext cx="4451400" cy="2658600"/>
          </a:xfrm>
          <a:prstGeom prst="roundRect">
            <a:avLst>
              <a:gd fmla="val 6439" name="adj"/>
            </a:avLst>
          </a:prstGeom>
          <a:solidFill>
            <a:srgbClr val="101620">
              <a:alpha val="94901"/>
            </a:srgbClr>
          </a:solidFill>
          <a:ln cap="flat" cmpd="sng" w="3232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975" lIns="96975" spcFirstLastPara="1" rIns="96975" wrap="square" tIns="96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848" y="5019739"/>
            <a:ext cx="129322" cy="265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5857261" y="5243637"/>
            <a:ext cx="38082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334"/>
              <a:buFont typeface="Geist"/>
              <a:buNone/>
            </a:pPr>
            <a:r>
              <a:rPr b="1" i="0" lang="en-US" sz="2333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Disconnected Stakeholders</a:t>
            </a:r>
            <a:endParaRPr b="0" i="0" sz="2333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5857261" y="6265365"/>
            <a:ext cx="3808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856"/>
              <a:buFont typeface="Geist"/>
              <a:buNone/>
            </a:pPr>
            <a:r>
              <a:rPr b="0" i="0" lang="en-US" sz="1856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HR, agents, and employees operate in silos with no unified platform</a:t>
            </a:r>
            <a:endParaRPr b="0" i="0" sz="1856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12376517" y="7601434"/>
            <a:ext cx="2234700" cy="5898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2555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667702" y="1013341"/>
            <a:ext cx="1194911" cy="312658"/>
          </a:xfrm>
          <a:prstGeom prst="roundRect">
            <a:avLst>
              <a:gd fmla="val 20503" name="adj"/>
            </a:avLst>
          </a:prstGeom>
          <a:solidFill>
            <a:srgbClr val="0019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5" name="Google Shape;16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122" y="1093351"/>
            <a:ext cx="152519" cy="152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1010841" y="1070491"/>
            <a:ext cx="737354" cy="198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200"/>
              <a:buFont typeface="Geist"/>
              <a:buNone/>
            </a:pPr>
            <a:r>
              <a:rPr b="0" i="0" lang="en-US" sz="1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SOLUTION</a:t>
            </a:r>
            <a:endParaRPr b="0" i="0" sz="120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667702" y="1402199"/>
            <a:ext cx="7808595" cy="1240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7500"/>
              <a:buFont typeface="Geist"/>
              <a:buNone/>
            </a:pPr>
            <a:r>
              <a:rPr b="1" i="0" lang="en-US" sz="750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InsurAI</a:t>
            </a:r>
            <a:endParaRPr b="0" i="0" sz="750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667702" y="2928342"/>
            <a:ext cx="7808595" cy="992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000"/>
              <a:buFont typeface="Geist"/>
              <a:buNone/>
            </a:pPr>
            <a:r>
              <a:rPr b="1" i="0" lang="en-US" sz="300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Intelligent Automation for Enterprise Insurance Management</a:t>
            </a:r>
            <a:endParaRPr b="0" i="0" sz="300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667700" y="4206475"/>
            <a:ext cx="3808800" cy="1928400"/>
          </a:xfrm>
          <a:prstGeom prst="roundRect">
            <a:avLst>
              <a:gd fmla="val 4835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881299" y="4455018"/>
            <a:ext cx="2861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88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50"/>
              <a:buFont typeface="Geist"/>
              <a:buNone/>
            </a:pPr>
            <a:r>
              <a:rPr b="1" i="0" lang="en-US" sz="22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Automation</a:t>
            </a:r>
            <a:endParaRPr b="0" i="0" sz="225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881299" y="5021099"/>
            <a:ext cx="33816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Policy renewals, eligibility validation, and automated reporting eliminate manual overhead</a:t>
            </a:r>
            <a:endParaRPr b="0" i="0" sz="150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4667370" y="4206475"/>
            <a:ext cx="3808800" cy="1928400"/>
          </a:xfrm>
          <a:prstGeom prst="roundRect">
            <a:avLst>
              <a:gd fmla="val 4835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4880968" y="4455018"/>
            <a:ext cx="2861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88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50"/>
              <a:buFont typeface="Geist"/>
              <a:buNone/>
            </a:pPr>
            <a:r>
              <a:rPr b="1" i="0" lang="en-US" sz="22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Transparency</a:t>
            </a:r>
            <a:endParaRPr b="0" i="0" sz="225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4880968" y="5021099"/>
            <a:ext cx="33816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Real-time claim tracking with multi-channel notifications keeps everyone informed</a:t>
            </a:r>
            <a:endParaRPr b="0" i="0" sz="15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667700" y="6356914"/>
            <a:ext cx="7808700" cy="1351500"/>
          </a:xfrm>
          <a:prstGeom prst="roundRect">
            <a:avLst>
              <a:gd fmla="val 6899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881299" y="6605457"/>
            <a:ext cx="2861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88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50"/>
              <a:buFont typeface="Geist"/>
              <a:buNone/>
            </a:pPr>
            <a:r>
              <a:rPr b="1" i="0" lang="en-US" sz="22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Intelligence</a:t>
            </a:r>
            <a:endParaRPr b="0" i="0" sz="225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881299" y="7171538"/>
            <a:ext cx="73815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AI-powered fraud detection and predictive analytics protect organizational assets</a:t>
            </a:r>
            <a:endParaRPr b="0" i="0" sz="150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12376517" y="7601434"/>
            <a:ext cx="2234700" cy="5898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2555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751550" y="433850"/>
            <a:ext cx="2031300" cy="255000"/>
          </a:xfrm>
          <a:prstGeom prst="roundRect">
            <a:avLst>
              <a:gd fmla="val 20496" name="adj"/>
            </a:avLst>
          </a:prstGeom>
          <a:solidFill>
            <a:srgbClr val="0019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869353" y="480485"/>
            <a:ext cx="17958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900"/>
              <a:buFont typeface="Geist"/>
              <a:buNone/>
            </a:pPr>
            <a:r>
              <a:rPr b="0" i="0" lang="en-US" sz="9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AUTOMATION FEATURES</a:t>
            </a:r>
            <a:endParaRPr b="0" i="0" sz="90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751550" y="750861"/>
            <a:ext cx="56412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888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250"/>
              <a:buFont typeface="Geist"/>
              <a:buNone/>
            </a:pPr>
            <a:r>
              <a:rPr b="1" i="0" lang="en-US" sz="22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Core Automation Capabilities</a:t>
            </a:r>
            <a:endParaRPr b="0" i="0" sz="225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751550" y="1313645"/>
            <a:ext cx="5970900" cy="1575600"/>
          </a:xfrm>
          <a:prstGeom prst="roundRect">
            <a:avLst>
              <a:gd fmla="val 4144" name="adj"/>
            </a:avLst>
          </a:prstGeom>
          <a:solidFill>
            <a:srgbClr val="101620"/>
          </a:solidFill>
          <a:ln cap="flat" cmpd="sng" w="1522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719" y="1485587"/>
            <a:ext cx="589018" cy="466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740" y="1613864"/>
            <a:ext cx="264977" cy="2097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968719" y="2107337"/>
            <a:ext cx="3149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1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Policy Renewal Reminders</a:t>
            </a:r>
            <a:endParaRPr b="0" i="0" sz="140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968719" y="2515294"/>
            <a:ext cx="55362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b="0" i="0" lang="en-US" sz="11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Automated notifications before expiration dates</a:t>
            </a:r>
            <a:endParaRPr b="0" i="0" sz="110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751550" y="3044810"/>
            <a:ext cx="5970900" cy="1575600"/>
          </a:xfrm>
          <a:prstGeom prst="roundRect">
            <a:avLst>
              <a:gd fmla="val 4144" name="adj"/>
            </a:avLst>
          </a:prstGeom>
          <a:solidFill>
            <a:srgbClr val="101620"/>
          </a:solidFill>
          <a:ln cap="flat" cmpd="sng" w="1522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3" name="Google Shape;19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719" y="3216750"/>
            <a:ext cx="589018" cy="466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740" y="3345028"/>
            <a:ext cx="264977" cy="2097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/>
          <p:nvPr/>
        </p:nvSpPr>
        <p:spPr>
          <a:xfrm>
            <a:off x="968719" y="3838502"/>
            <a:ext cx="25920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1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Eligibility Rule Engine</a:t>
            </a:r>
            <a:endParaRPr b="0" i="0" sz="140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968719" y="4246457"/>
            <a:ext cx="55362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b="0" i="0" lang="en-US" sz="11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Instant validation against policy terms</a:t>
            </a:r>
            <a:endParaRPr b="0" i="0" sz="1100" u="none" cap="none" strike="noStrike"/>
          </a:p>
        </p:txBody>
      </p:sp>
      <p:sp>
        <p:nvSpPr>
          <p:cNvPr id="197" name="Google Shape;197;p20"/>
          <p:cNvSpPr/>
          <p:nvPr/>
        </p:nvSpPr>
        <p:spPr>
          <a:xfrm>
            <a:off x="751550" y="4775973"/>
            <a:ext cx="5970900" cy="1575600"/>
          </a:xfrm>
          <a:prstGeom prst="roundRect">
            <a:avLst>
              <a:gd fmla="val 4144" name="adj"/>
            </a:avLst>
          </a:prstGeom>
          <a:solidFill>
            <a:srgbClr val="101620"/>
          </a:solidFill>
          <a:ln cap="flat" cmpd="sng" w="1522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8" name="Google Shape;19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8719" y="4947915"/>
            <a:ext cx="589018" cy="466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0740" y="5076192"/>
            <a:ext cx="264977" cy="2097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/>
          <p:nvPr/>
        </p:nvSpPr>
        <p:spPr>
          <a:xfrm>
            <a:off x="968719" y="5569665"/>
            <a:ext cx="2454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1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Scheduled Reports</a:t>
            </a:r>
            <a:endParaRPr b="0" i="0" sz="1400" u="none" cap="none" strike="noStrike"/>
          </a:p>
        </p:txBody>
      </p:sp>
      <p:sp>
        <p:nvSpPr>
          <p:cNvPr id="201" name="Google Shape;201;p20"/>
          <p:cNvSpPr/>
          <p:nvPr/>
        </p:nvSpPr>
        <p:spPr>
          <a:xfrm>
            <a:off x="968719" y="5977622"/>
            <a:ext cx="55362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b="0" i="0" lang="en-US" sz="11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Automated generation and distribution</a:t>
            </a:r>
            <a:endParaRPr b="0" i="0" sz="1100" u="none" cap="none" strike="noStrike"/>
          </a:p>
        </p:txBody>
      </p:sp>
      <p:sp>
        <p:nvSpPr>
          <p:cNvPr id="202" name="Google Shape;202;p20"/>
          <p:cNvSpPr/>
          <p:nvPr/>
        </p:nvSpPr>
        <p:spPr>
          <a:xfrm>
            <a:off x="751550" y="6507137"/>
            <a:ext cx="5970900" cy="1575600"/>
          </a:xfrm>
          <a:prstGeom prst="roundRect">
            <a:avLst>
              <a:gd fmla="val 4144" name="adj"/>
            </a:avLst>
          </a:prstGeom>
          <a:solidFill>
            <a:srgbClr val="101620"/>
          </a:solidFill>
          <a:ln cap="flat" cmpd="sng" w="1522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3" name="Google Shape;20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8719" y="6679078"/>
            <a:ext cx="589018" cy="466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30740" y="6807356"/>
            <a:ext cx="264977" cy="20979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968719" y="7300830"/>
            <a:ext cx="3326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00"/>
              <a:buFont typeface="Geist"/>
              <a:buNone/>
            </a:pPr>
            <a:r>
              <a:rPr b="1" i="0" lang="en-US" sz="14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Multi-Channel Notifications</a:t>
            </a:r>
            <a:endParaRPr b="0" i="0" sz="1400" u="none" cap="none" strike="noStrike"/>
          </a:p>
        </p:txBody>
      </p:sp>
      <p:sp>
        <p:nvSpPr>
          <p:cNvPr id="206" name="Google Shape;206;p20"/>
          <p:cNvSpPr/>
          <p:nvPr/>
        </p:nvSpPr>
        <p:spPr>
          <a:xfrm>
            <a:off x="968719" y="7119388"/>
            <a:ext cx="55362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b="0" i="0" lang="en-US" sz="11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Email, SMS, and in-app alerts</a:t>
            </a:r>
            <a:endParaRPr b="0" i="0" sz="1100" u="none" cap="none" strike="noStrike"/>
          </a:p>
        </p:txBody>
      </p:sp>
      <p:sp>
        <p:nvSpPr>
          <p:cNvPr id="207" name="Google Shape;207;p20"/>
          <p:cNvSpPr/>
          <p:nvPr/>
        </p:nvSpPr>
        <p:spPr>
          <a:xfrm>
            <a:off x="12376517" y="7601434"/>
            <a:ext cx="2234700" cy="5898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25555"/>
              </a:solidFill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12317206" y="7576576"/>
            <a:ext cx="2294100" cy="6147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555"/>
              </a:solidFill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7176350" y="1497300"/>
            <a:ext cx="6881100" cy="6104100"/>
          </a:xfrm>
          <a:prstGeom prst="rect">
            <a:avLst/>
          </a:prstGeom>
          <a:noFill/>
          <a:ln cap="flat" cmpd="sng" w="3810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lt1"/>
              </a:solidFill>
              <a:latin typeface="Geist Medium"/>
              <a:ea typeface="Geist Medium"/>
              <a:cs typeface="Geist Medium"/>
              <a:sym typeface="Geist Medium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❖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Role-based dashboards: Employee / Agent / Admin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❖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Policy management and claim submission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❖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Appointment booking &amp; scheduling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❖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Progress tracking for claims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❖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notifications for booking &amp; missed appointments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❖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 for InsurAI queries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❖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Secure login with JWT authentication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❖"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 upload &amp; document management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8815526" y="634204"/>
            <a:ext cx="564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888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250"/>
              <a:buFont typeface="Geist"/>
              <a:buNone/>
            </a:pPr>
            <a:r>
              <a:rPr b="1" lang="en-US" sz="3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Key Features</a:t>
            </a:r>
            <a:endParaRPr b="1" sz="235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793790" y="845820"/>
            <a:ext cx="1679019" cy="402312"/>
          </a:xfrm>
          <a:prstGeom prst="roundRect">
            <a:avLst>
              <a:gd fmla="val 18944" name="adj"/>
            </a:avLst>
          </a:prstGeom>
          <a:noFill/>
          <a:ln cap="flat" cmpd="sng" w="15225">
            <a:solidFill>
              <a:srgbClr val="629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945118" y="929045"/>
            <a:ext cx="1376363" cy="2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296FF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6296FF"/>
                </a:solidFill>
                <a:latin typeface="Geist"/>
                <a:ea typeface="Geist"/>
                <a:cs typeface="Geist"/>
                <a:sym typeface="Geist"/>
              </a:rPr>
              <a:t>SYSTEM DESIGN</a:t>
            </a:r>
            <a:endParaRPr b="0" i="0" sz="1400" u="none" cap="none" strike="noStrike"/>
          </a:p>
        </p:txBody>
      </p:sp>
      <p:sp>
        <p:nvSpPr>
          <p:cNvPr id="218" name="Google Shape;218;p21"/>
          <p:cNvSpPr/>
          <p:nvPr/>
        </p:nvSpPr>
        <p:spPr>
          <a:xfrm>
            <a:off x="3672475" y="929050"/>
            <a:ext cx="107880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7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550"/>
              <a:buFont typeface="Geist"/>
              <a:buNone/>
            </a:pPr>
            <a:r>
              <a:rPr b="1" i="0" lang="en-US" sz="36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User Ecosystem &amp; Role Management</a:t>
            </a:r>
            <a:endParaRPr b="1" i="0" sz="3650" u="none" cap="none" strike="noStrike"/>
          </a:p>
        </p:txBody>
      </p:sp>
      <p:sp>
        <p:nvSpPr>
          <p:cNvPr id="219" name="Google Shape;219;p21"/>
          <p:cNvSpPr/>
          <p:nvPr/>
        </p:nvSpPr>
        <p:spPr>
          <a:xfrm>
            <a:off x="1867911" y="2549851"/>
            <a:ext cx="2910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Employee</a:t>
            </a:r>
            <a:endParaRPr b="0" i="0" sz="2200" u="none" cap="none" strike="noStrike"/>
          </a:p>
        </p:txBody>
      </p:sp>
      <p:sp>
        <p:nvSpPr>
          <p:cNvPr id="220" name="Google Shape;220;p21"/>
          <p:cNvSpPr/>
          <p:nvPr/>
        </p:nvSpPr>
        <p:spPr>
          <a:xfrm>
            <a:off x="427025" y="3075688"/>
            <a:ext cx="43515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Submit claims and track real-time status updates</a:t>
            </a:r>
            <a:endParaRPr b="0" i="0" sz="1750" u="none" cap="none" strike="noStrike"/>
          </a:p>
        </p:txBody>
      </p:sp>
      <p:pic>
        <p:nvPicPr>
          <p:cNvPr descr="preencoded.png" id="221" name="Google Shape;2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405" y="2019300"/>
            <a:ext cx="4686148" cy="4757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402" y="3365407"/>
            <a:ext cx="327435" cy="33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>
            <a:off x="9464554" y="2549851"/>
            <a:ext cx="2910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Insurance Agent</a:t>
            </a:r>
            <a:endParaRPr b="0" i="0" sz="2200" u="none" cap="none" strike="noStrike"/>
          </a:p>
        </p:txBody>
      </p:sp>
      <p:sp>
        <p:nvSpPr>
          <p:cNvPr id="224" name="Google Shape;224;p21"/>
          <p:cNvSpPr/>
          <p:nvPr/>
        </p:nvSpPr>
        <p:spPr>
          <a:xfrm>
            <a:off x="9464554" y="3075688"/>
            <a:ext cx="43515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Support queries and assist in claim processing</a:t>
            </a:r>
            <a:endParaRPr b="0" i="0" sz="1750" u="none" cap="none" strike="noStrike"/>
          </a:p>
        </p:txBody>
      </p:sp>
      <p:pic>
        <p:nvPicPr>
          <p:cNvPr descr="preencoded.png" id="225" name="Google Shape;22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8405" y="2019300"/>
            <a:ext cx="4686148" cy="4757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0879" y="3365407"/>
            <a:ext cx="327435" cy="33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/>
          <p:cNvSpPr/>
          <p:nvPr/>
        </p:nvSpPr>
        <p:spPr>
          <a:xfrm>
            <a:off x="9464554" y="5105707"/>
            <a:ext cx="2910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HR Admin</a:t>
            </a:r>
            <a:endParaRPr b="0" i="0" sz="2200" u="none" cap="none" strike="noStrike"/>
          </a:p>
        </p:txBody>
      </p:sp>
      <p:sp>
        <p:nvSpPr>
          <p:cNvPr id="228" name="Google Shape;228;p21"/>
          <p:cNvSpPr/>
          <p:nvPr/>
        </p:nvSpPr>
        <p:spPr>
          <a:xfrm>
            <a:off x="9464554" y="5631544"/>
            <a:ext cx="43515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Review claims and manage policy configurations</a:t>
            </a:r>
            <a:endParaRPr b="0" i="0" sz="1750" u="none" cap="none" strike="noStrike"/>
          </a:p>
        </p:txBody>
      </p:sp>
      <p:pic>
        <p:nvPicPr>
          <p:cNvPr descr="preencoded.png" id="229" name="Google Shape;22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78405" y="2019300"/>
            <a:ext cx="4686148" cy="4757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0879" y="5097766"/>
            <a:ext cx="327435" cy="33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/>
          <p:nvPr/>
        </p:nvSpPr>
        <p:spPr>
          <a:xfrm>
            <a:off x="1867911" y="5105707"/>
            <a:ext cx="2910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System Admin</a:t>
            </a:r>
            <a:endParaRPr b="0" i="0" sz="2200" u="none" cap="none" strike="noStrike"/>
          </a:p>
        </p:txBody>
      </p:sp>
      <p:sp>
        <p:nvSpPr>
          <p:cNvPr id="232" name="Google Shape;232;p21"/>
          <p:cNvSpPr/>
          <p:nvPr/>
        </p:nvSpPr>
        <p:spPr>
          <a:xfrm>
            <a:off x="427025" y="5631544"/>
            <a:ext cx="43515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Configure business rules and monitor security</a:t>
            </a:r>
            <a:endParaRPr b="0" i="0" sz="1750" u="none" cap="none" strike="noStrike"/>
          </a:p>
        </p:txBody>
      </p:sp>
      <p:pic>
        <p:nvPicPr>
          <p:cNvPr descr="preencoded.png" id="233" name="Google Shape;23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78405" y="2019300"/>
            <a:ext cx="4686148" cy="4757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04402" y="5097766"/>
            <a:ext cx="327435" cy="33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/>
          <p:nvPr/>
        </p:nvSpPr>
        <p:spPr>
          <a:xfrm>
            <a:off x="427025" y="7042418"/>
            <a:ext cx="13389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21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Each role operates within a secure, permission-based framework ensuring proper access control and audit compliance.</a:t>
            </a:r>
            <a:endParaRPr b="0" i="0" sz="2150" u="none" cap="none" strike="noStrike"/>
          </a:p>
        </p:txBody>
      </p:sp>
      <p:sp>
        <p:nvSpPr>
          <p:cNvPr id="236" name="Google Shape;236;p21"/>
          <p:cNvSpPr/>
          <p:nvPr/>
        </p:nvSpPr>
        <p:spPr>
          <a:xfrm>
            <a:off x="12317206" y="7576576"/>
            <a:ext cx="2294100" cy="6147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55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/>
          <p:nvPr/>
        </p:nvSpPr>
        <p:spPr>
          <a:xfrm>
            <a:off x="11773750" y="1041475"/>
            <a:ext cx="2678700" cy="2835600"/>
          </a:xfrm>
          <a:prstGeom prst="roundRect">
            <a:avLst>
              <a:gd fmla="val 16667" name="adj"/>
            </a:avLst>
          </a:prstGeom>
          <a:solidFill>
            <a:srgbClr val="10161F"/>
          </a:solidFill>
          <a:ln cap="flat" cmpd="sng" w="2857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8501099" y="982891"/>
            <a:ext cx="3014100" cy="3006300"/>
          </a:xfrm>
          <a:prstGeom prst="roundRect">
            <a:avLst>
              <a:gd fmla="val 16667" name="adj"/>
            </a:avLst>
          </a:prstGeom>
          <a:solidFill>
            <a:srgbClr val="10161F"/>
          </a:solidFill>
          <a:ln cap="flat" cmpd="sng" w="2857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8830991" y="4482441"/>
            <a:ext cx="2866500" cy="2835600"/>
          </a:xfrm>
          <a:prstGeom prst="roundRect">
            <a:avLst>
              <a:gd fmla="val 16667" name="adj"/>
            </a:avLst>
          </a:prstGeom>
          <a:solidFill>
            <a:srgbClr val="10161F"/>
          </a:solidFill>
          <a:ln cap="flat" cmpd="sng" w="2857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11892325" y="4492025"/>
            <a:ext cx="2560200" cy="2835600"/>
          </a:xfrm>
          <a:prstGeom prst="roundRect">
            <a:avLst>
              <a:gd fmla="val 16667" name="adj"/>
            </a:avLst>
          </a:prstGeom>
          <a:solidFill>
            <a:srgbClr val="10161F"/>
          </a:solidFill>
          <a:ln cap="flat" cmpd="sng" w="2857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1006316" y="548521"/>
            <a:ext cx="1094899" cy="326946"/>
          </a:xfrm>
          <a:prstGeom prst="roundRect">
            <a:avLst>
              <a:gd fmla="val 20501" name="adj"/>
            </a:avLst>
          </a:prstGeom>
          <a:solidFill>
            <a:srgbClr val="0019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1125974" y="608290"/>
            <a:ext cx="855583" cy="207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CHAPTER 2</a:t>
            </a:r>
            <a:endParaRPr b="0" i="0" sz="1250" u="none" cap="none" strike="noStrike"/>
          </a:p>
        </p:txBody>
      </p:sp>
      <p:sp>
        <p:nvSpPr>
          <p:cNvPr id="248" name="Google Shape;248;p22"/>
          <p:cNvSpPr/>
          <p:nvPr/>
        </p:nvSpPr>
        <p:spPr>
          <a:xfrm>
            <a:off x="1645309" y="1080852"/>
            <a:ext cx="72435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45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100"/>
              <a:buFont typeface="Geist"/>
              <a:buNone/>
            </a:pPr>
            <a:r>
              <a:rPr b="1" i="0" lang="en-US" sz="310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Technology Architecture</a:t>
            </a:r>
            <a:endParaRPr b="0" i="0" sz="3100" u="none" cap="none" strike="noStrike"/>
          </a:p>
        </p:txBody>
      </p:sp>
      <p:sp>
        <p:nvSpPr>
          <p:cNvPr id="249" name="Google Shape;249;p22"/>
          <p:cNvSpPr/>
          <p:nvPr/>
        </p:nvSpPr>
        <p:spPr>
          <a:xfrm>
            <a:off x="321200" y="2012122"/>
            <a:ext cx="853500" cy="1106700"/>
          </a:xfrm>
          <a:prstGeom prst="roundRect">
            <a:avLst>
              <a:gd fmla="val 7604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0" name="Google Shape;2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975" y="2424467"/>
            <a:ext cx="18972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/>
          <p:nvPr/>
        </p:nvSpPr>
        <p:spPr>
          <a:xfrm>
            <a:off x="1309447" y="2212375"/>
            <a:ext cx="3858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950"/>
              <a:buFont typeface="Geist"/>
              <a:buNone/>
            </a:pPr>
            <a:r>
              <a:rPr b="1" i="0" lang="en-US" sz="19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Presentation Layer</a:t>
            </a:r>
            <a:endParaRPr b="0" i="0" sz="1950" u="none" cap="none" strike="noStrike"/>
          </a:p>
        </p:txBody>
      </p:sp>
      <p:sp>
        <p:nvSpPr>
          <p:cNvPr id="252" name="Google Shape;252;p22"/>
          <p:cNvSpPr/>
          <p:nvPr/>
        </p:nvSpPr>
        <p:spPr>
          <a:xfrm>
            <a:off x="1309450" y="2657950"/>
            <a:ext cx="4875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50"/>
              <a:buFont typeface="Geist"/>
              <a:buNone/>
            </a:pPr>
            <a:r>
              <a:rPr b="0" i="0" lang="en-US" sz="15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React.js responsive interface with intuitive UX design</a:t>
            </a:r>
            <a:endParaRPr b="0" i="0" sz="1550" u="none" cap="none" strike="noStrike"/>
          </a:p>
        </p:txBody>
      </p:sp>
      <p:sp>
        <p:nvSpPr>
          <p:cNvPr id="253" name="Google Shape;253;p22"/>
          <p:cNvSpPr/>
          <p:nvPr/>
        </p:nvSpPr>
        <p:spPr>
          <a:xfrm>
            <a:off x="1241950" y="3109050"/>
            <a:ext cx="7191900" cy="11700"/>
          </a:xfrm>
          <a:prstGeom prst="roundRect">
            <a:avLst>
              <a:gd fmla="val 733035" name="adj"/>
            </a:avLst>
          </a:prstGeom>
          <a:solidFill>
            <a:srgbClr val="002A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/>
          <p:nvPr/>
        </p:nvSpPr>
        <p:spPr>
          <a:xfrm>
            <a:off x="321200" y="3218673"/>
            <a:ext cx="1706700" cy="1106700"/>
          </a:xfrm>
          <a:prstGeom prst="roundRect">
            <a:avLst>
              <a:gd fmla="val 7604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5" name="Google Shape;25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693" y="3631018"/>
            <a:ext cx="18972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/>
          <p:nvPr/>
        </p:nvSpPr>
        <p:spPr>
          <a:xfrm>
            <a:off x="2162875" y="3418925"/>
            <a:ext cx="2294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950"/>
              <a:buFont typeface="Geist"/>
              <a:buNone/>
            </a:pPr>
            <a:r>
              <a:rPr b="1" i="0" lang="en-US" sz="19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Business Logic</a:t>
            </a:r>
            <a:endParaRPr b="0" i="0" sz="1950" u="none" cap="none" strike="noStrike"/>
          </a:p>
        </p:txBody>
      </p:sp>
      <p:sp>
        <p:nvSpPr>
          <p:cNvPr id="257" name="Google Shape;257;p22"/>
          <p:cNvSpPr/>
          <p:nvPr/>
        </p:nvSpPr>
        <p:spPr>
          <a:xfrm>
            <a:off x="2162875" y="3864499"/>
            <a:ext cx="4985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50"/>
              <a:buFont typeface="Geist"/>
              <a:buNone/>
            </a:pPr>
            <a:r>
              <a:rPr b="0" i="0" lang="en-US" sz="15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Spring Boot microservices handling core operations</a:t>
            </a:r>
            <a:endParaRPr b="0" i="0" sz="1550" u="none" cap="none" strike="noStrike"/>
          </a:p>
        </p:txBody>
      </p:sp>
      <p:sp>
        <p:nvSpPr>
          <p:cNvPr id="258" name="Google Shape;258;p22"/>
          <p:cNvSpPr/>
          <p:nvPr/>
        </p:nvSpPr>
        <p:spPr>
          <a:xfrm>
            <a:off x="2095400" y="4315600"/>
            <a:ext cx="6373200" cy="11700"/>
          </a:xfrm>
          <a:prstGeom prst="roundRect">
            <a:avLst>
              <a:gd fmla="val 733035" name="adj"/>
            </a:avLst>
          </a:prstGeom>
          <a:solidFill>
            <a:srgbClr val="002A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321200" y="4425223"/>
            <a:ext cx="2560200" cy="1106700"/>
          </a:xfrm>
          <a:prstGeom prst="roundRect">
            <a:avLst>
              <a:gd fmla="val 7604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6410" y="4837569"/>
            <a:ext cx="18972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/>
          <p:nvPr/>
        </p:nvSpPr>
        <p:spPr>
          <a:xfrm>
            <a:off x="3071573" y="4473574"/>
            <a:ext cx="3168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950"/>
              <a:buFont typeface="Geist"/>
              <a:buNone/>
            </a:pPr>
            <a:r>
              <a:rPr b="1" i="0" lang="en-US" sz="19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 Persistence</a:t>
            </a:r>
            <a:endParaRPr b="0" i="0" sz="1950" u="none" cap="none" strike="noStrike"/>
          </a:p>
        </p:txBody>
      </p:sp>
      <p:sp>
        <p:nvSpPr>
          <p:cNvPr id="262" name="Google Shape;262;p22"/>
          <p:cNvSpPr/>
          <p:nvPr/>
        </p:nvSpPr>
        <p:spPr>
          <a:xfrm>
            <a:off x="3071575" y="4838699"/>
            <a:ext cx="5251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50"/>
              <a:buFont typeface="Geist"/>
              <a:buNone/>
            </a:pPr>
            <a:r>
              <a:rPr b="0" i="0" lang="en-US" sz="15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MySQL/PostgreSQL relational database with optimized queries</a:t>
            </a:r>
            <a:endParaRPr b="0" i="0" sz="1550" u="none" cap="none" strike="noStrike"/>
          </a:p>
        </p:txBody>
      </p:sp>
      <p:sp>
        <p:nvSpPr>
          <p:cNvPr id="263" name="Google Shape;263;p22"/>
          <p:cNvSpPr/>
          <p:nvPr/>
        </p:nvSpPr>
        <p:spPr>
          <a:xfrm>
            <a:off x="2948746" y="5522142"/>
            <a:ext cx="5839200" cy="11700"/>
          </a:xfrm>
          <a:prstGeom prst="roundRect">
            <a:avLst>
              <a:gd fmla="val 733035" name="adj"/>
            </a:avLst>
          </a:prstGeom>
          <a:solidFill>
            <a:srgbClr val="002A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321200" y="5631774"/>
            <a:ext cx="3413700" cy="1106700"/>
          </a:xfrm>
          <a:prstGeom prst="roundRect">
            <a:avLst>
              <a:gd fmla="val 7604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5" name="Google Shape;26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3127" y="6044120"/>
            <a:ext cx="18972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>
            <a:off x="3845457" y="5712550"/>
            <a:ext cx="2560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950"/>
              <a:buFont typeface="Geist"/>
              <a:buNone/>
            </a:pPr>
            <a:r>
              <a:rPr b="1" i="0" lang="en-US" sz="19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AI Intelligence</a:t>
            </a:r>
            <a:endParaRPr b="0" i="0" sz="1950" u="none" cap="none" strike="noStrike"/>
          </a:p>
        </p:txBody>
      </p:sp>
      <p:sp>
        <p:nvSpPr>
          <p:cNvPr id="267" name="Google Shape;267;p22"/>
          <p:cNvSpPr/>
          <p:nvPr/>
        </p:nvSpPr>
        <p:spPr>
          <a:xfrm>
            <a:off x="3845454" y="6060618"/>
            <a:ext cx="4875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50"/>
              <a:buFont typeface="Geist"/>
              <a:buNone/>
            </a:pPr>
            <a:r>
              <a:rPr b="0" i="0" lang="en-US" sz="15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Fraud detection service with pattern recognition algorithms</a:t>
            </a:r>
            <a:endParaRPr b="0" i="0" sz="1550" u="none" cap="none" strike="noStrike"/>
          </a:p>
        </p:txBody>
      </p:sp>
      <p:sp>
        <p:nvSpPr>
          <p:cNvPr id="268" name="Google Shape;268;p22"/>
          <p:cNvSpPr/>
          <p:nvPr/>
        </p:nvSpPr>
        <p:spPr>
          <a:xfrm>
            <a:off x="3802180" y="6728692"/>
            <a:ext cx="4985700" cy="11700"/>
          </a:xfrm>
          <a:prstGeom prst="roundRect">
            <a:avLst>
              <a:gd fmla="val 733035" name="adj"/>
            </a:avLst>
          </a:prstGeom>
          <a:solidFill>
            <a:srgbClr val="002A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321200" y="6838325"/>
            <a:ext cx="4266900" cy="1106700"/>
          </a:xfrm>
          <a:prstGeom prst="roundRect">
            <a:avLst>
              <a:gd fmla="val 7604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0" name="Google Shape;27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9764" y="7250670"/>
            <a:ext cx="18972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>
            <a:off x="4723028" y="7038575"/>
            <a:ext cx="2425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950"/>
              <a:buFont typeface="Geist"/>
              <a:buNone/>
            </a:pPr>
            <a:r>
              <a:rPr b="1" i="0" lang="en-US" sz="19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Security Layer</a:t>
            </a:r>
            <a:endParaRPr b="0" i="0" sz="1950" u="none" cap="none" strike="noStrike"/>
          </a:p>
        </p:txBody>
      </p:sp>
      <p:sp>
        <p:nvSpPr>
          <p:cNvPr id="272" name="Google Shape;272;p22"/>
          <p:cNvSpPr/>
          <p:nvPr/>
        </p:nvSpPr>
        <p:spPr>
          <a:xfrm>
            <a:off x="4723025" y="7484149"/>
            <a:ext cx="4593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550"/>
              <a:buFont typeface="Geist"/>
              <a:buNone/>
            </a:pPr>
            <a:r>
              <a:rPr b="0" i="0" lang="en-US" sz="15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JWT authentication with role-based access control</a:t>
            </a:r>
            <a:endParaRPr b="0" i="0" sz="1550" u="none" cap="none" strike="noStrike"/>
          </a:p>
        </p:txBody>
      </p:sp>
      <p:sp>
        <p:nvSpPr>
          <p:cNvPr id="273" name="Google Shape;273;p22"/>
          <p:cNvSpPr/>
          <p:nvPr/>
        </p:nvSpPr>
        <p:spPr>
          <a:xfrm>
            <a:off x="12317206" y="7576576"/>
            <a:ext cx="2294100" cy="614700"/>
          </a:xfrm>
          <a:prstGeom prst="rect">
            <a:avLst/>
          </a:prstGeom>
          <a:solidFill>
            <a:srgbClr val="10161F"/>
          </a:solidFill>
          <a:ln cap="flat" cmpd="sng" w="9525">
            <a:solidFill>
              <a:srgbClr val="1016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555"/>
              </a:solidFill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8653582" y="1359519"/>
            <a:ext cx="28665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1850"/>
              <a:buFont typeface="Geist"/>
              <a:buNone/>
            </a:pPr>
            <a:r>
              <a:rPr b="1" i="0" lang="en-US" sz="18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Frontend Technologies</a:t>
            </a:r>
            <a:endParaRPr b="0" i="0" sz="1850" u="none" cap="none" strike="noStrike"/>
          </a:p>
        </p:txBody>
      </p:sp>
      <p:sp>
        <p:nvSpPr>
          <p:cNvPr id="275" name="Google Shape;275;p22"/>
          <p:cNvSpPr/>
          <p:nvPr/>
        </p:nvSpPr>
        <p:spPr>
          <a:xfrm>
            <a:off x="8961793" y="1874532"/>
            <a:ext cx="2268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React.js for dynamic UIs</a:t>
            </a:r>
            <a:endParaRPr b="0" i="0" sz="1450" u="none" cap="none" strike="noStrike"/>
          </a:p>
        </p:txBody>
      </p:sp>
      <p:sp>
        <p:nvSpPr>
          <p:cNvPr id="276" name="Google Shape;276;p22"/>
          <p:cNvSpPr/>
          <p:nvPr/>
        </p:nvSpPr>
        <p:spPr>
          <a:xfrm>
            <a:off x="8961793" y="2434245"/>
            <a:ext cx="2268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Material-UI component library</a:t>
            </a:r>
            <a:endParaRPr b="0" i="0" sz="1450" u="none" cap="none" strike="noStrike"/>
          </a:p>
        </p:txBody>
      </p:sp>
      <p:sp>
        <p:nvSpPr>
          <p:cNvPr id="277" name="Google Shape;277;p22"/>
          <p:cNvSpPr/>
          <p:nvPr/>
        </p:nvSpPr>
        <p:spPr>
          <a:xfrm>
            <a:off x="8961793" y="2993958"/>
            <a:ext cx="2268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Redux state management</a:t>
            </a:r>
            <a:endParaRPr b="0" i="0" sz="1450" u="none" cap="none" strike="noStrike"/>
          </a:p>
        </p:txBody>
      </p:sp>
      <p:sp>
        <p:nvSpPr>
          <p:cNvPr id="278" name="Google Shape;278;p22"/>
          <p:cNvSpPr/>
          <p:nvPr/>
        </p:nvSpPr>
        <p:spPr>
          <a:xfrm>
            <a:off x="9037160" y="4869968"/>
            <a:ext cx="2866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1850"/>
              <a:buFont typeface="Geist"/>
              <a:buNone/>
            </a:pPr>
            <a:r>
              <a:rPr b="1" i="0" lang="en-US" sz="18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Backend Framework</a:t>
            </a:r>
            <a:endParaRPr b="0" i="0" sz="1850" u="none" cap="none" strike="noStrike"/>
          </a:p>
        </p:txBody>
      </p:sp>
      <p:sp>
        <p:nvSpPr>
          <p:cNvPr id="279" name="Google Shape;279;p22"/>
          <p:cNvSpPr/>
          <p:nvPr/>
        </p:nvSpPr>
        <p:spPr>
          <a:xfrm>
            <a:off x="9270425" y="5572125"/>
            <a:ext cx="2268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Java Spring Boot</a:t>
            </a:r>
            <a:endParaRPr b="0" i="0" sz="1450" u="none" cap="none" strike="noStrike"/>
          </a:p>
        </p:txBody>
      </p:sp>
      <p:sp>
        <p:nvSpPr>
          <p:cNvPr id="280" name="Google Shape;280;p22"/>
          <p:cNvSpPr/>
          <p:nvPr/>
        </p:nvSpPr>
        <p:spPr>
          <a:xfrm>
            <a:off x="9270425" y="6013722"/>
            <a:ext cx="2268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Spring Security</a:t>
            </a:r>
            <a:endParaRPr b="0" i="0" sz="1450" u="none" cap="none" strike="noStrike"/>
          </a:p>
        </p:txBody>
      </p:sp>
      <p:sp>
        <p:nvSpPr>
          <p:cNvPr id="281" name="Google Shape;281;p22"/>
          <p:cNvSpPr/>
          <p:nvPr/>
        </p:nvSpPr>
        <p:spPr>
          <a:xfrm>
            <a:off x="9289864" y="6431466"/>
            <a:ext cx="2268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JWT authentication</a:t>
            </a:r>
            <a:endParaRPr b="0" i="0" sz="1450" u="none" cap="none" strike="noStrike"/>
          </a:p>
        </p:txBody>
      </p:sp>
      <p:sp>
        <p:nvSpPr>
          <p:cNvPr id="282" name="Google Shape;282;p22"/>
          <p:cNvSpPr/>
          <p:nvPr/>
        </p:nvSpPr>
        <p:spPr>
          <a:xfrm>
            <a:off x="12065050" y="1325798"/>
            <a:ext cx="22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1850"/>
              <a:buFont typeface="Geist"/>
              <a:buNone/>
            </a:pPr>
            <a:r>
              <a:rPr b="1" i="0" lang="en-US" sz="18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Data Management</a:t>
            </a:r>
            <a:endParaRPr b="0" i="0" sz="1850" u="none" cap="none" strike="noStrike"/>
          </a:p>
        </p:txBody>
      </p:sp>
      <p:sp>
        <p:nvSpPr>
          <p:cNvPr id="283" name="Google Shape;283;p22"/>
          <p:cNvSpPr/>
          <p:nvPr/>
        </p:nvSpPr>
        <p:spPr>
          <a:xfrm>
            <a:off x="12065050" y="1920541"/>
            <a:ext cx="22689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MySQL/PostgreSQL RDBMS</a:t>
            </a:r>
            <a:endParaRPr b="0" i="0" sz="1450" u="none" cap="none" strike="noStrike"/>
          </a:p>
        </p:txBody>
      </p:sp>
      <p:sp>
        <p:nvSpPr>
          <p:cNvPr id="284" name="Google Shape;284;p22"/>
          <p:cNvSpPr/>
          <p:nvPr/>
        </p:nvSpPr>
        <p:spPr>
          <a:xfrm>
            <a:off x="12065050" y="2701062"/>
            <a:ext cx="2268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JPA/Hibernate ORM</a:t>
            </a:r>
            <a:endParaRPr b="0" i="0" sz="1450" u="none" cap="none" strike="noStrike"/>
          </a:p>
        </p:txBody>
      </p:sp>
      <p:sp>
        <p:nvSpPr>
          <p:cNvPr id="285" name="Google Shape;285;p22"/>
          <p:cNvSpPr/>
          <p:nvPr/>
        </p:nvSpPr>
        <p:spPr>
          <a:xfrm>
            <a:off x="12065050" y="3278884"/>
            <a:ext cx="2268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Connection pooling</a:t>
            </a:r>
            <a:endParaRPr b="0" i="0" sz="1450" u="none" cap="none" strike="noStrike"/>
          </a:p>
        </p:txBody>
      </p:sp>
      <p:sp>
        <p:nvSpPr>
          <p:cNvPr id="286" name="Google Shape;286;p22"/>
          <p:cNvSpPr/>
          <p:nvPr/>
        </p:nvSpPr>
        <p:spPr>
          <a:xfrm>
            <a:off x="12065050" y="4819149"/>
            <a:ext cx="22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1850"/>
              <a:buFont typeface="Geist"/>
              <a:buNone/>
            </a:pPr>
            <a:r>
              <a:rPr b="1" i="0" lang="en-US" sz="18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Automation Tools</a:t>
            </a:r>
            <a:endParaRPr b="0" i="0" sz="1850" u="none" cap="none" strike="noStrike"/>
          </a:p>
        </p:txBody>
      </p:sp>
      <p:sp>
        <p:nvSpPr>
          <p:cNvPr id="287" name="Google Shape;287;p22"/>
          <p:cNvSpPr/>
          <p:nvPr/>
        </p:nvSpPr>
        <p:spPr>
          <a:xfrm>
            <a:off x="12065050" y="5427714"/>
            <a:ext cx="2268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Spring Scheduler</a:t>
            </a:r>
            <a:endParaRPr b="0" i="0" sz="1450" u="none" cap="none" strike="noStrike"/>
          </a:p>
        </p:txBody>
      </p:sp>
      <p:sp>
        <p:nvSpPr>
          <p:cNvPr id="288" name="Google Shape;288;p22"/>
          <p:cNvSpPr/>
          <p:nvPr/>
        </p:nvSpPr>
        <p:spPr>
          <a:xfrm>
            <a:off x="12065050" y="6005537"/>
            <a:ext cx="2268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Quartz job scheduling</a:t>
            </a:r>
            <a:endParaRPr b="0" i="0" sz="1450" u="none" cap="none" strike="noStrike"/>
          </a:p>
        </p:txBody>
      </p:sp>
      <p:sp>
        <p:nvSpPr>
          <p:cNvPr id="289" name="Google Shape;289;p22"/>
          <p:cNvSpPr/>
          <p:nvPr/>
        </p:nvSpPr>
        <p:spPr>
          <a:xfrm>
            <a:off x="12065050" y="6583361"/>
            <a:ext cx="2268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450"/>
              <a:buFont typeface="Geist"/>
              <a:buChar char="•"/>
            </a:pPr>
            <a:r>
              <a:rPr b="0" i="0" lang="en-US" sz="14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Email/SMS integration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